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24377650" cy="13716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Lato Light" panose="020F0502020204030203" pitchFamily="34" charset="0"/>
      <p:regular r:id="rId24"/>
      <p:bold r:id="rId25"/>
      <p:italic r:id="rId26"/>
      <p:boldItalic r:id="rId27"/>
    </p:embeddedFont>
    <p:embeddedFont>
      <p:font typeface="Montserrat" panose="00000500000000000000" pitchFamily="2" charset="0"/>
      <p:regular r:id="rId28"/>
      <p:bold r:id="rId29"/>
      <p:italic r:id="rId30"/>
      <p:boldItalic r:id="rId31"/>
    </p:embeddedFont>
    <p:embeddedFont>
      <p:font typeface="Montserrat ExtraLight" panose="00000300000000000000" pitchFamily="2" charset="0"/>
      <p:regular r:id="rId32"/>
      <p:bold r:id="rId33"/>
      <p:italic r:id="rId34"/>
      <p:boldItalic r:id="rId35"/>
    </p:embeddedFont>
    <p:embeddedFont>
      <p:font typeface="Montserrat Light" panose="00000400000000000000" pitchFamily="2" charset="0"/>
      <p:regular r:id="rId36"/>
      <p:bold r:id="rId37"/>
      <p:italic r:id="rId38"/>
      <p:boldItalic r:id="rId39"/>
    </p:embeddedFont>
    <p:embeddedFont>
      <p:font typeface="Open Sans" panose="020B0606030504020204" pitchFamily="34" charset="0"/>
      <p:regular r:id="rId40"/>
      <p:bold r:id="rId41"/>
      <p:italic r:id="rId42"/>
      <p:boldItalic r:id="rId43"/>
    </p:embeddedFont>
    <p:embeddedFont>
      <p:font typeface="Open Sans Light" panose="020B0306030504020204" pitchFamily="3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000000"/>
          </p15:clr>
        </p15:guide>
        <p15:guide id="2" pos="7678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8" roundtripDataSignature="AMtx7mj0M/OmGTOwX2arke1NBhy0M/R02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4" d="100"/>
          <a:sy n="34" d="100"/>
        </p:scale>
        <p:origin x="834" y="84"/>
      </p:cViewPr>
      <p:guideLst>
        <p:guide orient="horz" pos="4320"/>
        <p:guide pos="76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font" Target="fonts/font23.fntdata"/><Relationship Id="rId47" Type="http://schemas.openxmlformats.org/officeDocument/2006/relationships/font" Target="fonts/font28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46" Type="http://schemas.openxmlformats.org/officeDocument/2006/relationships/font" Target="fonts/font2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font" Target="fonts/font2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45" Type="http://schemas.openxmlformats.org/officeDocument/2006/relationships/font" Target="fonts/font2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4" Type="http://schemas.openxmlformats.org/officeDocument/2006/relationships/font" Target="fonts/font25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font" Target="fonts/font24.fntdata"/><Relationship Id="rId48" Type="http://customschemas.google.com/relationships/presentationmetadata" Target="metadata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6989425" y="-11796713"/>
            <a:ext cx="22153563" cy="1246505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7" name="Google Shape;3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f6451b7c70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g1f6451b7c7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981" y="685800"/>
            <a:ext cx="6094800" cy="3429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f6451b7c70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1f6451b7c70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g1f6451b7c70_0_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17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3</a:t>
            </a:fld>
            <a:endParaRPr/>
          </a:p>
        </p:txBody>
      </p:sp>
      <p:sp>
        <p:nvSpPr>
          <p:cNvPr id="49" name="Google Shape;4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1637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0" name="Google Shape;5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4813" cy="3598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6</a:t>
            </a:fld>
            <a:endParaRPr/>
          </a:p>
        </p:txBody>
      </p:sp>
      <p:sp>
        <p:nvSpPr>
          <p:cNvPr id="101" name="Google Shape;10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3000"/>
            <a:ext cx="5475288" cy="3081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2" name="Google Shape;10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1638" cy="3595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7</a:t>
            </a:fld>
            <a:endParaRPr/>
          </a:p>
        </p:txBody>
      </p:sp>
      <p:sp>
        <p:nvSpPr>
          <p:cNvPr id="117" name="Google Shape;1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1637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8" name="Google Shape;11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4813" cy="3598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f6451b7c70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f6451b7c70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g1f6451b7c70_0_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Picture">
  <p:cSld name="Big Pictur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7"/>
          <p:cNvSpPr>
            <a:spLocks noGrp="1"/>
          </p:cNvSpPr>
          <p:nvPr>
            <p:ph type="pic" idx="2"/>
          </p:nvPr>
        </p:nvSpPr>
        <p:spPr>
          <a:xfrm>
            <a:off x="0" y="0"/>
            <a:ext cx="24377650" cy="1371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8"/>
          <p:cNvSpPr txBox="1"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8"/>
          <p:cNvSpPr txBox="1">
            <a:spLocks noGrp="1"/>
          </p:cNvSpPr>
          <p:nvPr>
            <p:ph type="body" idx="1"/>
          </p:nvPr>
        </p:nvSpPr>
        <p:spPr>
          <a:xfrm>
            <a:off x="1218883" y="3200401"/>
            <a:ext cx="10766795" cy="9051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L="457200" lvl="0" indent="-65405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700"/>
              <a:buChar char="•"/>
              <a:defRPr sz="6700"/>
            </a:lvl1pPr>
            <a:lvl2pPr marL="914400" lvl="1" indent="-5905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700"/>
              <a:buChar char="•"/>
              <a:defRPr sz="57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5016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300"/>
              <a:buChar char="•"/>
              <a:defRPr sz="4300"/>
            </a:lvl4pPr>
            <a:lvl5pPr marL="2286000" lvl="4" indent="-5016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300"/>
              <a:buChar char="•"/>
              <a:defRPr sz="4300"/>
            </a:lvl5pPr>
            <a:lvl6pPr marL="2743200" lvl="5" indent="-5016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300"/>
              <a:buChar char="•"/>
              <a:defRPr sz="4300"/>
            </a:lvl6pPr>
            <a:lvl7pPr marL="3200400" lvl="6" indent="-5016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300"/>
              <a:buChar char="•"/>
              <a:defRPr sz="4300"/>
            </a:lvl7pPr>
            <a:lvl8pPr marL="3657600" lvl="7" indent="-5016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300"/>
              <a:buChar char="•"/>
              <a:defRPr sz="4300"/>
            </a:lvl8pPr>
            <a:lvl9pPr marL="4114800" lvl="8" indent="-5016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300"/>
              <a:buChar char="•"/>
              <a:defRPr sz="4300"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body" idx="2"/>
          </p:nvPr>
        </p:nvSpPr>
        <p:spPr>
          <a:xfrm>
            <a:off x="12391972" y="3200401"/>
            <a:ext cx="10766795" cy="9051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L="457200" lvl="0" indent="-65405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700"/>
              <a:buChar char="•"/>
              <a:defRPr sz="6700"/>
            </a:lvl1pPr>
            <a:lvl2pPr marL="914400" lvl="1" indent="-5905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700"/>
              <a:buChar char="•"/>
              <a:defRPr sz="57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5016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300"/>
              <a:buChar char="•"/>
              <a:defRPr sz="4300"/>
            </a:lvl4pPr>
            <a:lvl5pPr marL="2286000" lvl="4" indent="-5016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300"/>
              <a:buChar char="•"/>
              <a:defRPr sz="4300"/>
            </a:lvl5pPr>
            <a:lvl6pPr marL="2743200" lvl="5" indent="-5016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300"/>
              <a:buChar char="•"/>
              <a:defRPr sz="4300"/>
            </a:lvl6pPr>
            <a:lvl7pPr marL="3200400" lvl="6" indent="-5016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300"/>
              <a:buChar char="•"/>
              <a:defRPr sz="4300"/>
            </a:lvl7pPr>
            <a:lvl8pPr marL="3657600" lvl="7" indent="-5016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300"/>
              <a:buChar char="•"/>
              <a:defRPr sz="4300"/>
            </a:lvl8pPr>
            <a:lvl9pPr marL="4114800" lvl="8" indent="-5016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300"/>
              <a:buChar char="•"/>
              <a:defRPr sz="4300"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dt" idx="10"/>
          </p:nvPr>
        </p:nvSpPr>
        <p:spPr>
          <a:xfrm>
            <a:off x="1218883" y="12712701"/>
            <a:ext cx="5688118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50" tIns="108825" rIns="217650" bIns="1088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ftr" idx="11"/>
          </p:nvPr>
        </p:nvSpPr>
        <p:spPr>
          <a:xfrm>
            <a:off x="8329031" y="12712701"/>
            <a:ext cx="7719589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50" tIns="108825" rIns="217650" bIns="1088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17470649" y="12712701"/>
            <a:ext cx="5688118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50" tIns="108825" rIns="217650" bIns="1088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IG PICTURE 1">
  <p:cSld name="1_BIG PICTURE 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>
            <a:spLocks noGrp="1"/>
          </p:cNvSpPr>
          <p:nvPr>
            <p:ph type="pic" idx="2"/>
          </p:nvPr>
        </p:nvSpPr>
        <p:spPr>
          <a:xfrm>
            <a:off x="9907290" y="1760999"/>
            <a:ext cx="5963377" cy="670661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3" name="Google Shape;23;p19"/>
          <p:cNvSpPr>
            <a:spLocks noGrp="1"/>
          </p:cNvSpPr>
          <p:nvPr>
            <p:ph type="pic" idx="3"/>
          </p:nvPr>
        </p:nvSpPr>
        <p:spPr>
          <a:xfrm>
            <a:off x="12447855" y="6171188"/>
            <a:ext cx="5963377" cy="670661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4" name="Google Shape;24;p19"/>
          <p:cNvSpPr>
            <a:spLocks noGrp="1"/>
          </p:cNvSpPr>
          <p:nvPr>
            <p:ph type="pic" idx="4"/>
          </p:nvPr>
        </p:nvSpPr>
        <p:spPr>
          <a:xfrm>
            <a:off x="18184037" y="1760999"/>
            <a:ext cx="5963377" cy="670661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Big Background with image">
  <p:cSld name="3_Big Background with imag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0"/>
          <p:cNvSpPr>
            <a:spLocks noGrp="1"/>
          </p:cNvSpPr>
          <p:nvPr>
            <p:ph type="pic" idx="2"/>
          </p:nvPr>
        </p:nvSpPr>
        <p:spPr>
          <a:xfrm>
            <a:off x="2" y="0"/>
            <a:ext cx="13297422" cy="1371599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Slide">
  <p:cSld name="Default Slid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2"/>
          <p:cNvSpPr txBox="1"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dt" idx="10"/>
          </p:nvPr>
        </p:nvSpPr>
        <p:spPr>
          <a:xfrm>
            <a:off x="1218883" y="12712701"/>
            <a:ext cx="5688118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50" tIns="108825" rIns="217650" bIns="1088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ftr" idx="11"/>
          </p:nvPr>
        </p:nvSpPr>
        <p:spPr>
          <a:xfrm>
            <a:off x="8329031" y="12712701"/>
            <a:ext cx="7719589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50" tIns="108825" rIns="217650" bIns="1088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sldNum" idx="12"/>
          </p:nvPr>
        </p:nvSpPr>
        <p:spPr>
          <a:xfrm>
            <a:off x="17470649" y="12712701"/>
            <a:ext cx="5688118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50" tIns="108825" rIns="217650" bIns="1088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pen Sans"/>
              <a:buNone/>
              <a:defRPr sz="6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t" anchorCtr="0">
            <a:normAutofit/>
          </a:bodyPr>
          <a:lstStyle>
            <a:lvl1pPr marL="457200" marR="0" lvl="0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marR="0" lvl="3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marR="0" lvl="4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hyperlink" Target="https://www.google.fr/url?sa=i&amp;rct=j&amp;q=&amp;esrc=s&amp;source=images&amp;cd=&amp;cad=rja&amp;uact=8&amp;ved=2ahUKEwibz6Ggjq7fAhVLLVAKHQnzDTEQjRx6BAgBEAU&amp;url=https://www.planetoscope.com/Internet-/1217-nombre-de-photos-deposees-sur-facebook.html&amp;psig=AOvVaw2_ooqN4msh00gBQehZ3Q4Y&amp;ust=1545385094647459" TargetMode="External"/><Relationship Id="rId7" Type="http://schemas.openxmlformats.org/officeDocument/2006/relationships/hyperlink" Target="https://www.google.fr/url?sa=i&amp;rct=j&amp;q=&amp;esrc=s&amp;source=images&amp;cd=&amp;cad=rja&amp;uact=8&amp;ved=2ahUKEwiH7oeLj67fAhXCL1AKHeEADjsQjRx6BAgBEAU&amp;url=https://www.mondialisation.ca/la-chine-se-prepare-a-une-invasion-de-grande-envergure/5399005&amp;psig=AOvVaw2gyJkhn1TbA-6YrFLULZsI&amp;ust=1545385297845945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jpg"/><Relationship Id="rId5" Type="http://schemas.openxmlformats.org/officeDocument/2006/relationships/hyperlink" Target="https://www.google.fr/url?sa=i&amp;rct=j&amp;q=&amp;esrc=s&amp;source=images&amp;cd=&amp;cad=rja&amp;uact=8&amp;ved=2ahUKEwj6hq3jjq7fAhUSaFAKHXNLBy4QjRx6BAgBEAU&amp;url=https://www.monsieur-des-drapeaux.com/fanion-onu-9123.html&amp;psig=AOvVaw0LBCU3kQBQnE-96TG3ZVr0&amp;ust=1545385199419671" TargetMode="Externa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"/>
          <p:cNvSpPr/>
          <p:nvPr/>
        </p:nvSpPr>
        <p:spPr>
          <a:xfrm>
            <a:off x="-100" y="0"/>
            <a:ext cx="24377700" cy="132906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1"/>
          <p:cNvSpPr txBox="1"/>
          <p:nvPr/>
        </p:nvSpPr>
        <p:spPr>
          <a:xfrm>
            <a:off x="5698950" y="6383719"/>
            <a:ext cx="12631800" cy="47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7200" b="0" i="0" u="none" strike="noStrike" cap="none">
                <a:solidFill>
                  <a:schemeClr val="lt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H</a:t>
            </a:r>
            <a:r>
              <a:rPr lang="fr-FR" sz="7600" b="0" i="0" u="none" strike="noStrike" cap="none">
                <a:solidFill>
                  <a:schemeClr val="lt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istoire </a:t>
            </a:r>
            <a:endParaRPr sz="7600" b="0" i="0" u="none" strike="noStrike" cap="none">
              <a:solidFill>
                <a:schemeClr val="lt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7600" b="0" i="0" u="none" strike="noStrike" cap="none">
                <a:solidFill>
                  <a:schemeClr val="lt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Géographie </a:t>
            </a:r>
            <a:endParaRPr sz="7600" b="0" i="0" u="none" strike="noStrike" cap="none">
              <a:solidFill>
                <a:schemeClr val="lt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7600" b="0" i="0" u="none" strike="noStrike" cap="none">
                <a:solidFill>
                  <a:schemeClr val="lt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Géopolitique </a:t>
            </a:r>
            <a:endParaRPr sz="7600" b="0" i="0" u="none" strike="noStrike" cap="none">
              <a:solidFill>
                <a:schemeClr val="lt1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7600" b="0" i="0" u="none" strike="noStrike" cap="none">
                <a:solidFill>
                  <a:schemeClr val="lt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Sciences Politique</a:t>
            </a:r>
            <a:r>
              <a:rPr lang="fr-FR" sz="7200" b="0" i="0" u="none" strike="noStrike" cap="none">
                <a:solidFill>
                  <a:schemeClr val="lt1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s</a:t>
            </a:r>
            <a:endParaRPr sz="7200"/>
          </a:p>
        </p:txBody>
      </p:sp>
      <p:sp>
        <p:nvSpPr>
          <p:cNvPr id="41" name="Google Shape;41;p1"/>
          <p:cNvSpPr txBox="1"/>
          <p:nvPr/>
        </p:nvSpPr>
        <p:spPr>
          <a:xfrm>
            <a:off x="6220050" y="2187873"/>
            <a:ext cx="11589600" cy="24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HGGSP</a:t>
            </a:r>
            <a:endParaRPr sz="150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"/>
          <p:cNvSpPr txBox="1">
            <a:spLocks noGrp="1"/>
          </p:cNvSpPr>
          <p:nvPr>
            <p:ph type="title"/>
          </p:nvPr>
        </p:nvSpPr>
        <p:spPr>
          <a:xfrm>
            <a:off x="1675964" y="730259"/>
            <a:ext cx="21025723" cy="2130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Open Sans"/>
              <a:buNone/>
            </a:pPr>
            <a:r>
              <a:rPr lang="fr-FR" sz="6600" b="1"/>
              <a:t>Des exemples d’activités  </a:t>
            </a:r>
            <a:endParaRPr sz="6600" b="1"/>
          </a:p>
        </p:txBody>
      </p:sp>
      <p:sp>
        <p:nvSpPr>
          <p:cNvPr id="170" name="Google Shape;170;p9"/>
          <p:cNvSpPr txBox="1">
            <a:spLocks noGrp="1"/>
          </p:cNvSpPr>
          <p:nvPr>
            <p:ph type="sldNum" idx="12"/>
          </p:nvPr>
        </p:nvSpPr>
        <p:spPr>
          <a:xfrm>
            <a:off x="17470649" y="12712701"/>
            <a:ext cx="5688118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650" tIns="108825" rIns="217650" bIns="1088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10</a:t>
            </a:fld>
            <a:endParaRPr/>
          </a:p>
        </p:txBody>
      </p:sp>
      <p:sp>
        <p:nvSpPr>
          <p:cNvPr id="171" name="Google Shape;171;p9"/>
          <p:cNvSpPr txBox="1"/>
          <p:nvPr/>
        </p:nvSpPr>
        <p:spPr>
          <a:xfrm>
            <a:off x="318975" y="2861175"/>
            <a:ext cx="8240100" cy="75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000" b="1">
                <a:latin typeface="Montserrat"/>
                <a:ea typeface="Montserrat"/>
                <a:cs typeface="Montserrat"/>
                <a:sym typeface="Montserrat"/>
              </a:rPr>
              <a:t>Débat : les frises des Panathénées, propriété nationale ou bien commun de l’humanité? </a:t>
            </a:r>
            <a:endParaRPr sz="60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000" b="1">
                <a:latin typeface="Montserrat"/>
                <a:ea typeface="Montserrat"/>
                <a:cs typeface="Montserrat"/>
                <a:sym typeface="Montserrat"/>
              </a:rPr>
              <a:t>Les frises doivent elles être restituées à la Grèce? </a:t>
            </a:r>
            <a:endParaRPr sz="60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2" name="Google Shape;172;p9"/>
          <p:cNvSpPr txBox="1"/>
          <p:nvPr/>
        </p:nvSpPr>
        <p:spPr>
          <a:xfrm>
            <a:off x="12188825" y="265825"/>
            <a:ext cx="11734500" cy="122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00" marR="355600" lvl="0" indent="-177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fr-FR" sz="5000" b="1" u="sng">
                <a:solidFill>
                  <a:schemeClr val="dk1"/>
                </a:solidFill>
              </a:rPr>
              <a:t>Votre exposé doit être organisé comme un </a:t>
            </a:r>
            <a:r>
              <a:rPr lang="fr-FR" sz="5000" b="1">
                <a:solidFill>
                  <a:schemeClr val="dk1"/>
                </a:solidFill>
              </a:rPr>
              <a:t> </a:t>
            </a:r>
            <a:r>
              <a:rPr lang="fr-FR" sz="5000" b="1" u="sng">
                <a:solidFill>
                  <a:schemeClr val="dk1"/>
                </a:solidFill>
              </a:rPr>
              <a:t>reportage de JT = durée max de la vidéo = 5</a:t>
            </a:r>
            <a:endParaRPr sz="7500">
              <a:solidFill>
                <a:schemeClr val="dk1"/>
              </a:solidFill>
            </a:endParaRPr>
          </a:p>
          <a:p>
            <a:pPr marL="901700" marR="38100" lvl="0" indent="-74295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300"/>
              <a:buChar char="-"/>
            </a:pPr>
            <a:r>
              <a:rPr lang="fr-FR" sz="5300">
                <a:solidFill>
                  <a:schemeClr val="dk1"/>
                </a:solidFill>
              </a:rPr>
              <a:t>Temps de présentation du sujet et de ses enjeux  par </a:t>
            </a:r>
            <a:r>
              <a:rPr lang="fr-FR" sz="5300">
                <a:solidFill>
                  <a:srgbClr val="FF0000"/>
                </a:solidFill>
              </a:rPr>
              <a:t>un journaliste.</a:t>
            </a:r>
            <a:endParaRPr sz="5300">
              <a:solidFill>
                <a:schemeClr val="dk1"/>
              </a:solidFill>
            </a:endParaRPr>
          </a:p>
          <a:p>
            <a:pPr marL="901700" lvl="0" indent="-74295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300"/>
              <a:buChar char="-"/>
            </a:pPr>
            <a:r>
              <a:rPr lang="fr-FR" sz="5300">
                <a:solidFill>
                  <a:schemeClr val="dk1"/>
                </a:solidFill>
              </a:rPr>
              <a:t>Reportage ou direct par un </a:t>
            </a:r>
            <a:r>
              <a:rPr lang="fr-FR" sz="5300">
                <a:solidFill>
                  <a:srgbClr val="FF0000"/>
                </a:solidFill>
              </a:rPr>
              <a:t>reporter</a:t>
            </a:r>
            <a:endParaRPr sz="5300">
              <a:solidFill>
                <a:schemeClr val="dk1"/>
              </a:solidFill>
            </a:endParaRPr>
          </a:p>
          <a:p>
            <a:pPr marL="901700" marR="3276600" lvl="0" indent="-74295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300"/>
              <a:buChar char="-"/>
            </a:pPr>
            <a:r>
              <a:rPr lang="fr-FR" sz="5300">
                <a:solidFill>
                  <a:schemeClr val="dk1"/>
                </a:solidFill>
              </a:rPr>
              <a:t>Retour au plateau avec le journaliste qui  approfondit la question ou revient sur le  reportage avec </a:t>
            </a:r>
            <a:r>
              <a:rPr lang="fr-FR" sz="5300">
                <a:solidFill>
                  <a:srgbClr val="FF0000"/>
                </a:solidFill>
              </a:rPr>
              <a:t>un expert</a:t>
            </a:r>
            <a:endParaRPr sz="5300">
              <a:solidFill>
                <a:schemeClr val="dk1"/>
              </a:solidFill>
            </a:endParaRPr>
          </a:p>
          <a:p>
            <a:pPr marL="901700" marR="228600" lvl="0" indent="-74295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300"/>
              <a:buChar char="-"/>
            </a:pPr>
            <a:r>
              <a:rPr lang="fr-FR" sz="5300">
                <a:solidFill>
                  <a:schemeClr val="dk1"/>
                </a:solidFill>
              </a:rPr>
              <a:t>4</a:t>
            </a:r>
            <a:r>
              <a:rPr lang="fr-FR" sz="5300" baseline="30000">
                <a:solidFill>
                  <a:schemeClr val="dk1"/>
                </a:solidFill>
              </a:rPr>
              <a:t>ème </a:t>
            </a:r>
            <a:r>
              <a:rPr lang="fr-FR" sz="5300">
                <a:solidFill>
                  <a:schemeClr val="dk1"/>
                </a:solidFill>
              </a:rPr>
              <a:t>rôle : </a:t>
            </a:r>
            <a:r>
              <a:rPr lang="fr-FR" sz="5300">
                <a:solidFill>
                  <a:srgbClr val="FF0000"/>
                </a:solidFill>
              </a:rPr>
              <a:t>le témoin </a:t>
            </a:r>
            <a:r>
              <a:rPr lang="fr-FR" sz="5300">
                <a:solidFill>
                  <a:schemeClr val="dk1"/>
                </a:solidFill>
              </a:rPr>
              <a:t>; soit en plateau soit dans le  reportage</a:t>
            </a:r>
            <a:endParaRPr sz="8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f6451b7c70_0_1"/>
          <p:cNvSpPr txBox="1"/>
          <p:nvPr/>
        </p:nvSpPr>
        <p:spPr>
          <a:xfrm>
            <a:off x="1229986" y="2584856"/>
            <a:ext cx="21515100" cy="67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9450" rIns="0" bIns="0" anchor="t" anchorCtr="0">
            <a:spAutoFit/>
          </a:bodyPr>
          <a:lstStyle/>
          <a:p>
            <a:pPr marL="1117600" marR="22860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fr-FR" sz="6800" b="1">
                <a:solidFill>
                  <a:schemeClr val="dk1"/>
                </a:solidFill>
              </a:rPr>
              <a:t>Des cours magistraux</a:t>
            </a:r>
            <a:endParaRPr sz="6800" b="1">
              <a:solidFill>
                <a:schemeClr val="dk1"/>
              </a:solidFill>
            </a:endParaRPr>
          </a:p>
          <a:p>
            <a:pPr marL="1117600" marR="22860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fr-FR" sz="6800" b="1">
                <a:solidFill>
                  <a:schemeClr val="dk1"/>
                </a:solidFill>
              </a:rPr>
              <a:t>Des cours dialogués</a:t>
            </a:r>
            <a:endParaRPr sz="6800" b="1">
              <a:solidFill>
                <a:schemeClr val="dk1"/>
              </a:solidFill>
            </a:endParaRPr>
          </a:p>
          <a:p>
            <a:pPr marL="1117600" marR="22860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fr-FR" sz="6800" b="1">
                <a:solidFill>
                  <a:schemeClr val="dk1"/>
                </a:solidFill>
              </a:rPr>
              <a:t>Beaucoupde mises en activité très diverses: exposés, fiche de synthèse, resumé de vidéos, analyse de dossier documentaire, carte mentale, schéma cartographique, débat….</a:t>
            </a:r>
            <a:endParaRPr sz="68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"/>
          <p:cNvSpPr/>
          <p:nvPr/>
        </p:nvSpPr>
        <p:spPr>
          <a:xfrm>
            <a:off x="7468002" y="2813679"/>
            <a:ext cx="9451529" cy="9068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0"/>
          <p:cNvSpPr/>
          <p:nvPr/>
        </p:nvSpPr>
        <p:spPr>
          <a:xfrm>
            <a:off x="9473237" y="2927034"/>
            <a:ext cx="5441058" cy="5441058"/>
          </a:xfrm>
          <a:custGeom>
            <a:avLst/>
            <a:gdLst/>
            <a:ahLst/>
            <a:cxnLst/>
            <a:rect l="l" t="t" r="r" b="b"/>
            <a:pathLst>
              <a:path w="6583680" h="6583680" extrusionOk="0">
                <a:moveTo>
                  <a:pt x="0" y="3291840"/>
                </a:moveTo>
                <a:cubicBezTo>
                  <a:pt x="0" y="1473807"/>
                  <a:pt x="1473807" y="0"/>
                  <a:pt x="3291840" y="0"/>
                </a:cubicBezTo>
                <a:cubicBezTo>
                  <a:pt x="5109873" y="0"/>
                  <a:pt x="6583680" y="1473807"/>
                  <a:pt x="6583680" y="3291840"/>
                </a:cubicBezTo>
                <a:cubicBezTo>
                  <a:pt x="6583680" y="5109873"/>
                  <a:pt x="5109873" y="6583680"/>
                  <a:pt x="3291840" y="6583680"/>
                </a:cubicBezTo>
                <a:cubicBezTo>
                  <a:pt x="1473807" y="6583680"/>
                  <a:pt x="0" y="5109873"/>
                  <a:pt x="0" y="3291840"/>
                </a:cubicBezTo>
                <a:close/>
              </a:path>
            </a:pathLst>
          </a:custGeom>
          <a:solidFill>
            <a:schemeClr val="accent1">
              <a:alpha val="69803"/>
            </a:schemeClr>
          </a:solidFill>
          <a:ln>
            <a:noFill/>
          </a:ln>
        </p:spPr>
        <p:txBody>
          <a:bodyPr spcFirstLastPara="1" wrap="square" lIns="877800" tIns="1152125" rIns="877800" bIns="2468875" anchor="ctr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84" name="Google Shape;184;p10"/>
          <p:cNvSpPr/>
          <p:nvPr/>
        </p:nvSpPr>
        <p:spPr>
          <a:xfrm>
            <a:off x="11436552" y="6327696"/>
            <a:ext cx="5441058" cy="5441058"/>
          </a:xfrm>
          <a:custGeom>
            <a:avLst/>
            <a:gdLst/>
            <a:ahLst/>
            <a:cxnLst/>
            <a:rect l="l" t="t" r="r" b="b"/>
            <a:pathLst>
              <a:path w="6583680" h="6583680" extrusionOk="0">
                <a:moveTo>
                  <a:pt x="0" y="3291840"/>
                </a:moveTo>
                <a:cubicBezTo>
                  <a:pt x="0" y="1473807"/>
                  <a:pt x="1473807" y="0"/>
                  <a:pt x="3291840" y="0"/>
                </a:cubicBezTo>
                <a:cubicBezTo>
                  <a:pt x="5109873" y="0"/>
                  <a:pt x="6583680" y="1473807"/>
                  <a:pt x="6583680" y="3291840"/>
                </a:cubicBezTo>
                <a:cubicBezTo>
                  <a:pt x="6583680" y="5109873"/>
                  <a:pt x="5109873" y="6583680"/>
                  <a:pt x="3291840" y="6583680"/>
                </a:cubicBezTo>
                <a:cubicBezTo>
                  <a:pt x="1473807" y="6583680"/>
                  <a:pt x="0" y="5109873"/>
                  <a:pt x="0" y="3291840"/>
                </a:cubicBezTo>
                <a:close/>
              </a:path>
            </a:pathLst>
          </a:custGeom>
          <a:solidFill>
            <a:schemeClr val="accent3">
              <a:alpha val="69803"/>
            </a:schemeClr>
          </a:solidFill>
          <a:ln>
            <a:noFill/>
          </a:ln>
        </p:spPr>
        <p:txBody>
          <a:bodyPr spcFirstLastPara="1" wrap="square" lIns="2013500" tIns="1700775" rIns="619950" bIns="1261850" anchor="ctr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85" name="Google Shape;185;p10"/>
          <p:cNvSpPr/>
          <p:nvPr/>
        </p:nvSpPr>
        <p:spPr>
          <a:xfrm>
            <a:off x="7509922" y="6327696"/>
            <a:ext cx="5441058" cy="5441058"/>
          </a:xfrm>
          <a:custGeom>
            <a:avLst/>
            <a:gdLst/>
            <a:ahLst/>
            <a:cxnLst/>
            <a:rect l="l" t="t" r="r" b="b"/>
            <a:pathLst>
              <a:path w="6583680" h="6583680" extrusionOk="0">
                <a:moveTo>
                  <a:pt x="0" y="3291840"/>
                </a:moveTo>
                <a:cubicBezTo>
                  <a:pt x="0" y="1473807"/>
                  <a:pt x="1473807" y="0"/>
                  <a:pt x="3291840" y="0"/>
                </a:cubicBezTo>
                <a:cubicBezTo>
                  <a:pt x="5109873" y="0"/>
                  <a:pt x="6583680" y="1473807"/>
                  <a:pt x="6583680" y="3291840"/>
                </a:cubicBezTo>
                <a:cubicBezTo>
                  <a:pt x="6583680" y="5109873"/>
                  <a:pt x="5109873" y="6583680"/>
                  <a:pt x="3291840" y="6583680"/>
                </a:cubicBezTo>
                <a:cubicBezTo>
                  <a:pt x="1473807" y="6583680"/>
                  <a:pt x="0" y="5109873"/>
                  <a:pt x="0" y="3291840"/>
                </a:cubicBezTo>
                <a:close/>
              </a:path>
            </a:pathLst>
          </a:custGeom>
          <a:solidFill>
            <a:srgbClr val="679836">
              <a:alpha val="69803"/>
            </a:srgbClr>
          </a:solidFill>
          <a:ln>
            <a:noFill/>
          </a:ln>
        </p:spPr>
        <p:txBody>
          <a:bodyPr spcFirstLastPara="1" wrap="square" lIns="619950" tIns="1700775" rIns="2013500" bIns="1261850" anchor="ctr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86" name="Google Shape;186;p10"/>
          <p:cNvSpPr txBox="1"/>
          <p:nvPr/>
        </p:nvSpPr>
        <p:spPr>
          <a:xfrm>
            <a:off x="10748462" y="4327647"/>
            <a:ext cx="287735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HGGSP</a:t>
            </a:r>
            <a:endParaRPr sz="54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87" name="Google Shape;187;p10"/>
          <p:cNvSpPr txBox="1"/>
          <p:nvPr/>
        </p:nvSpPr>
        <p:spPr>
          <a:xfrm>
            <a:off x="8404280" y="8680185"/>
            <a:ext cx="287735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HLP</a:t>
            </a:r>
            <a:endParaRPr sz="54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88" name="Google Shape;188;p10"/>
          <p:cNvSpPr txBox="1"/>
          <p:nvPr/>
        </p:nvSpPr>
        <p:spPr>
          <a:xfrm>
            <a:off x="13214280" y="8702295"/>
            <a:ext cx="287735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SES</a:t>
            </a:r>
            <a:endParaRPr sz="54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89" name="Google Shape;189;p10"/>
          <p:cNvSpPr/>
          <p:nvPr/>
        </p:nvSpPr>
        <p:spPr>
          <a:xfrm>
            <a:off x="1541463" y="6327696"/>
            <a:ext cx="5550427" cy="615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75" tIns="121875" rIns="243775" bIns="1218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90" name="Google Shape;190;p10"/>
          <p:cNvSpPr/>
          <p:nvPr/>
        </p:nvSpPr>
        <p:spPr>
          <a:xfrm>
            <a:off x="16877610" y="6327696"/>
            <a:ext cx="4610556" cy="615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75" tIns="121875" rIns="243775" bIns="1218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91" name="Google Shape;191;p10"/>
          <p:cNvSpPr txBox="1"/>
          <p:nvPr/>
        </p:nvSpPr>
        <p:spPr>
          <a:xfrm>
            <a:off x="4963701" y="395416"/>
            <a:ext cx="14573221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400" b="1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rPr>
              <a:t>Exemples de poursuites d’études possibles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400" b="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Combinaisons possibles en 1ère</a:t>
            </a:r>
            <a:endParaRPr sz="5400" b="1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92" name="Google Shape;192;p10"/>
          <p:cNvSpPr/>
          <p:nvPr/>
        </p:nvSpPr>
        <p:spPr>
          <a:xfrm>
            <a:off x="1541463" y="3883778"/>
            <a:ext cx="665683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Université : histoire, géographie, droit, science politique</a:t>
            </a:r>
            <a:endParaRPr/>
          </a:p>
        </p:txBody>
      </p:sp>
      <p:sp>
        <p:nvSpPr>
          <p:cNvPr id="193" name="Google Shape;193;p10"/>
          <p:cNvSpPr/>
          <p:nvPr/>
        </p:nvSpPr>
        <p:spPr>
          <a:xfrm>
            <a:off x="1541463" y="8729674"/>
            <a:ext cx="4528704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Classes préparatoires aux grandes écoles : Prépa littéraire A/L</a:t>
            </a:r>
            <a:endParaRPr sz="3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0"/>
          <p:cNvSpPr/>
          <p:nvPr/>
        </p:nvSpPr>
        <p:spPr>
          <a:xfrm>
            <a:off x="17728042" y="9025460"/>
            <a:ext cx="5007240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Écoles de journalisme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IEP (Institut d’études politiques) </a:t>
            </a:r>
            <a:endParaRPr sz="3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0"/>
          <p:cNvSpPr/>
          <p:nvPr/>
        </p:nvSpPr>
        <p:spPr>
          <a:xfrm>
            <a:off x="17728042" y="3727482"/>
            <a:ext cx="480705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Écoles de commerce et de management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1"/>
          <p:cNvSpPr/>
          <p:nvPr/>
        </p:nvSpPr>
        <p:spPr>
          <a:xfrm>
            <a:off x="7468002" y="2813679"/>
            <a:ext cx="9451529" cy="9068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1"/>
          <p:cNvSpPr/>
          <p:nvPr/>
        </p:nvSpPr>
        <p:spPr>
          <a:xfrm>
            <a:off x="9473237" y="2927034"/>
            <a:ext cx="5441058" cy="5441058"/>
          </a:xfrm>
          <a:custGeom>
            <a:avLst/>
            <a:gdLst/>
            <a:ahLst/>
            <a:cxnLst/>
            <a:rect l="l" t="t" r="r" b="b"/>
            <a:pathLst>
              <a:path w="6583680" h="6583680" extrusionOk="0">
                <a:moveTo>
                  <a:pt x="0" y="3291840"/>
                </a:moveTo>
                <a:cubicBezTo>
                  <a:pt x="0" y="1473807"/>
                  <a:pt x="1473807" y="0"/>
                  <a:pt x="3291840" y="0"/>
                </a:cubicBezTo>
                <a:cubicBezTo>
                  <a:pt x="5109873" y="0"/>
                  <a:pt x="6583680" y="1473807"/>
                  <a:pt x="6583680" y="3291840"/>
                </a:cubicBezTo>
                <a:cubicBezTo>
                  <a:pt x="6583680" y="5109873"/>
                  <a:pt x="5109873" y="6583680"/>
                  <a:pt x="3291840" y="6583680"/>
                </a:cubicBezTo>
                <a:cubicBezTo>
                  <a:pt x="1473807" y="6583680"/>
                  <a:pt x="0" y="5109873"/>
                  <a:pt x="0" y="3291840"/>
                </a:cubicBezTo>
                <a:close/>
              </a:path>
            </a:pathLst>
          </a:custGeom>
          <a:solidFill>
            <a:schemeClr val="accent1">
              <a:alpha val="69803"/>
            </a:schemeClr>
          </a:solidFill>
          <a:ln>
            <a:noFill/>
          </a:ln>
        </p:spPr>
        <p:txBody>
          <a:bodyPr spcFirstLastPara="1" wrap="square" lIns="877800" tIns="1152125" rIns="877800" bIns="2468875" anchor="ctr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02" name="Google Shape;202;p11"/>
          <p:cNvSpPr/>
          <p:nvPr/>
        </p:nvSpPr>
        <p:spPr>
          <a:xfrm>
            <a:off x="11436552" y="6327696"/>
            <a:ext cx="5441058" cy="5441058"/>
          </a:xfrm>
          <a:custGeom>
            <a:avLst/>
            <a:gdLst/>
            <a:ahLst/>
            <a:cxnLst/>
            <a:rect l="l" t="t" r="r" b="b"/>
            <a:pathLst>
              <a:path w="6583680" h="6583680" extrusionOk="0">
                <a:moveTo>
                  <a:pt x="0" y="3291840"/>
                </a:moveTo>
                <a:cubicBezTo>
                  <a:pt x="0" y="1473807"/>
                  <a:pt x="1473807" y="0"/>
                  <a:pt x="3291840" y="0"/>
                </a:cubicBezTo>
                <a:cubicBezTo>
                  <a:pt x="5109873" y="0"/>
                  <a:pt x="6583680" y="1473807"/>
                  <a:pt x="6583680" y="3291840"/>
                </a:cubicBezTo>
                <a:cubicBezTo>
                  <a:pt x="6583680" y="5109873"/>
                  <a:pt x="5109873" y="6583680"/>
                  <a:pt x="3291840" y="6583680"/>
                </a:cubicBezTo>
                <a:cubicBezTo>
                  <a:pt x="1473807" y="6583680"/>
                  <a:pt x="0" y="5109873"/>
                  <a:pt x="0" y="3291840"/>
                </a:cubicBezTo>
                <a:close/>
              </a:path>
            </a:pathLst>
          </a:custGeom>
          <a:solidFill>
            <a:schemeClr val="accent3">
              <a:alpha val="69803"/>
            </a:schemeClr>
          </a:solidFill>
          <a:ln>
            <a:noFill/>
          </a:ln>
        </p:spPr>
        <p:txBody>
          <a:bodyPr spcFirstLastPara="1" wrap="square" lIns="2013500" tIns="1700775" rIns="619950" bIns="1261850" anchor="ctr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03" name="Google Shape;203;p11"/>
          <p:cNvSpPr/>
          <p:nvPr/>
        </p:nvSpPr>
        <p:spPr>
          <a:xfrm>
            <a:off x="7509922" y="6327696"/>
            <a:ext cx="5441058" cy="5441058"/>
          </a:xfrm>
          <a:custGeom>
            <a:avLst/>
            <a:gdLst/>
            <a:ahLst/>
            <a:cxnLst/>
            <a:rect l="l" t="t" r="r" b="b"/>
            <a:pathLst>
              <a:path w="6583680" h="6583680" extrusionOk="0">
                <a:moveTo>
                  <a:pt x="0" y="3291840"/>
                </a:moveTo>
                <a:cubicBezTo>
                  <a:pt x="0" y="1473807"/>
                  <a:pt x="1473807" y="0"/>
                  <a:pt x="3291840" y="0"/>
                </a:cubicBezTo>
                <a:cubicBezTo>
                  <a:pt x="5109873" y="0"/>
                  <a:pt x="6583680" y="1473807"/>
                  <a:pt x="6583680" y="3291840"/>
                </a:cubicBezTo>
                <a:cubicBezTo>
                  <a:pt x="6583680" y="5109873"/>
                  <a:pt x="5109873" y="6583680"/>
                  <a:pt x="3291840" y="6583680"/>
                </a:cubicBezTo>
                <a:cubicBezTo>
                  <a:pt x="1473807" y="6583680"/>
                  <a:pt x="0" y="5109873"/>
                  <a:pt x="0" y="3291840"/>
                </a:cubicBezTo>
                <a:close/>
              </a:path>
            </a:pathLst>
          </a:custGeom>
          <a:solidFill>
            <a:srgbClr val="679836">
              <a:alpha val="69803"/>
            </a:srgbClr>
          </a:solidFill>
          <a:ln>
            <a:noFill/>
          </a:ln>
        </p:spPr>
        <p:txBody>
          <a:bodyPr spcFirstLastPara="1" wrap="square" lIns="619950" tIns="1700775" rIns="2013500" bIns="1261850" anchor="ctr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04" name="Google Shape;204;p11"/>
          <p:cNvSpPr txBox="1"/>
          <p:nvPr/>
        </p:nvSpPr>
        <p:spPr>
          <a:xfrm>
            <a:off x="10748462" y="4327647"/>
            <a:ext cx="287735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HGGSP</a:t>
            </a:r>
            <a:endParaRPr sz="54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05" name="Google Shape;205;p11"/>
          <p:cNvSpPr txBox="1"/>
          <p:nvPr/>
        </p:nvSpPr>
        <p:spPr>
          <a:xfrm>
            <a:off x="8404280" y="8680185"/>
            <a:ext cx="287735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Maths</a:t>
            </a:r>
            <a:endParaRPr sz="54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06" name="Google Shape;206;p11"/>
          <p:cNvSpPr txBox="1"/>
          <p:nvPr/>
        </p:nvSpPr>
        <p:spPr>
          <a:xfrm>
            <a:off x="13214280" y="8702295"/>
            <a:ext cx="287735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SES</a:t>
            </a:r>
            <a:endParaRPr sz="54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07" name="Google Shape;207;p11"/>
          <p:cNvSpPr/>
          <p:nvPr/>
        </p:nvSpPr>
        <p:spPr>
          <a:xfrm>
            <a:off x="1541463" y="6327696"/>
            <a:ext cx="5550427" cy="615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75" tIns="121875" rIns="243775" bIns="1218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08" name="Google Shape;208;p11"/>
          <p:cNvSpPr/>
          <p:nvPr/>
        </p:nvSpPr>
        <p:spPr>
          <a:xfrm>
            <a:off x="16877610" y="6327696"/>
            <a:ext cx="4610556" cy="615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75" tIns="121875" rIns="243775" bIns="1218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09" name="Google Shape;209;p11"/>
          <p:cNvSpPr txBox="1"/>
          <p:nvPr/>
        </p:nvSpPr>
        <p:spPr>
          <a:xfrm>
            <a:off x="6221407" y="738196"/>
            <a:ext cx="12057808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800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rPr>
              <a:t>Exemples de poursuites d’études possibles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8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Combinaisons possibles en 1ère</a:t>
            </a:r>
            <a:endParaRPr sz="48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10" name="Google Shape;210;p11"/>
          <p:cNvSpPr/>
          <p:nvPr/>
        </p:nvSpPr>
        <p:spPr>
          <a:xfrm>
            <a:off x="1541463" y="3883778"/>
            <a:ext cx="665683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Université : histoire, géographie, droit, science politique</a:t>
            </a:r>
            <a:endParaRPr/>
          </a:p>
        </p:txBody>
      </p:sp>
      <p:sp>
        <p:nvSpPr>
          <p:cNvPr id="211" name="Google Shape;211;p11"/>
          <p:cNvSpPr/>
          <p:nvPr/>
        </p:nvSpPr>
        <p:spPr>
          <a:xfrm>
            <a:off x="1541477" y="8729675"/>
            <a:ext cx="5441100" cy="37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Classes préparatoires aux grandes écoles 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Prépa ECE (économique et commerciale)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prépa littéraire B/L (lettres et sciences sociales) </a:t>
            </a:r>
            <a:endParaRPr sz="3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1"/>
          <p:cNvSpPr/>
          <p:nvPr/>
        </p:nvSpPr>
        <p:spPr>
          <a:xfrm>
            <a:off x="17728042" y="9025460"/>
            <a:ext cx="500724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Écoles de journalisme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IEP</a:t>
            </a:r>
            <a:endParaRPr/>
          </a:p>
        </p:txBody>
      </p:sp>
      <p:sp>
        <p:nvSpPr>
          <p:cNvPr id="213" name="Google Shape;213;p11"/>
          <p:cNvSpPr/>
          <p:nvPr/>
        </p:nvSpPr>
        <p:spPr>
          <a:xfrm>
            <a:off x="17728042" y="3727482"/>
            <a:ext cx="480705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Écoles de commerce et de management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2"/>
          <p:cNvSpPr/>
          <p:nvPr/>
        </p:nvSpPr>
        <p:spPr>
          <a:xfrm>
            <a:off x="7468002" y="2813679"/>
            <a:ext cx="9451529" cy="9068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2"/>
          <p:cNvSpPr/>
          <p:nvPr/>
        </p:nvSpPr>
        <p:spPr>
          <a:xfrm>
            <a:off x="9473237" y="2927034"/>
            <a:ext cx="5441058" cy="5441058"/>
          </a:xfrm>
          <a:custGeom>
            <a:avLst/>
            <a:gdLst/>
            <a:ahLst/>
            <a:cxnLst/>
            <a:rect l="l" t="t" r="r" b="b"/>
            <a:pathLst>
              <a:path w="6583680" h="6583680" extrusionOk="0">
                <a:moveTo>
                  <a:pt x="0" y="3291840"/>
                </a:moveTo>
                <a:cubicBezTo>
                  <a:pt x="0" y="1473807"/>
                  <a:pt x="1473807" y="0"/>
                  <a:pt x="3291840" y="0"/>
                </a:cubicBezTo>
                <a:cubicBezTo>
                  <a:pt x="5109873" y="0"/>
                  <a:pt x="6583680" y="1473807"/>
                  <a:pt x="6583680" y="3291840"/>
                </a:cubicBezTo>
                <a:cubicBezTo>
                  <a:pt x="6583680" y="5109873"/>
                  <a:pt x="5109873" y="6583680"/>
                  <a:pt x="3291840" y="6583680"/>
                </a:cubicBezTo>
                <a:cubicBezTo>
                  <a:pt x="1473807" y="6583680"/>
                  <a:pt x="0" y="5109873"/>
                  <a:pt x="0" y="3291840"/>
                </a:cubicBezTo>
                <a:close/>
              </a:path>
            </a:pathLst>
          </a:custGeom>
          <a:solidFill>
            <a:schemeClr val="accent1">
              <a:alpha val="69803"/>
            </a:schemeClr>
          </a:solidFill>
          <a:ln>
            <a:noFill/>
          </a:ln>
        </p:spPr>
        <p:txBody>
          <a:bodyPr spcFirstLastPara="1" wrap="square" lIns="877800" tIns="1152125" rIns="877800" bIns="2468875" anchor="ctr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20" name="Google Shape;220;p12"/>
          <p:cNvSpPr/>
          <p:nvPr/>
        </p:nvSpPr>
        <p:spPr>
          <a:xfrm>
            <a:off x="11436552" y="6327696"/>
            <a:ext cx="5441058" cy="5441058"/>
          </a:xfrm>
          <a:custGeom>
            <a:avLst/>
            <a:gdLst/>
            <a:ahLst/>
            <a:cxnLst/>
            <a:rect l="l" t="t" r="r" b="b"/>
            <a:pathLst>
              <a:path w="6583680" h="6583680" extrusionOk="0">
                <a:moveTo>
                  <a:pt x="0" y="3291840"/>
                </a:moveTo>
                <a:cubicBezTo>
                  <a:pt x="0" y="1473807"/>
                  <a:pt x="1473807" y="0"/>
                  <a:pt x="3291840" y="0"/>
                </a:cubicBezTo>
                <a:cubicBezTo>
                  <a:pt x="5109873" y="0"/>
                  <a:pt x="6583680" y="1473807"/>
                  <a:pt x="6583680" y="3291840"/>
                </a:cubicBezTo>
                <a:cubicBezTo>
                  <a:pt x="6583680" y="5109873"/>
                  <a:pt x="5109873" y="6583680"/>
                  <a:pt x="3291840" y="6583680"/>
                </a:cubicBezTo>
                <a:cubicBezTo>
                  <a:pt x="1473807" y="6583680"/>
                  <a:pt x="0" y="5109873"/>
                  <a:pt x="0" y="3291840"/>
                </a:cubicBezTo>
                <a:close/>
              </a:path>
            </a:pathLst>
          </a:custGeom>
          <a:solidFill>
            <a:schemeClr val="accent3">
              <a:alpha val="69803"/>
            </a:schemeClr>
          </a:solidFill>
          <a:ln>
            <a:noFill/>
          </a:ln>
        </p:spPr>
        <p:txBody>
          <a:bodyPr spcFirstLastPara="1" wrap="square" lIns="2013500" tIns="1700775" rIns="619950" bIns="1261850" anchor="ctr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21" name="Google Shape;221;p12"/>
          <p:cNvSpPr/>
          <p:nvPr/>
        </p:nvSpPr>
        <p:spPr>
          <a:xfrm>
            <a:off x="7509922" y="6327696"/>
            <a:ext cx="5441058" cy="5441058"/>
          </a:xfrm>
          <a:custGeom>
            <a:avLst/>
            <a:gdLst/>
            <a:ahLst/>
            <a:cxnLst/>
            <a:rect l="l" t="t" r="r" b="b"/>
            <a:pathLst>
              <a:path w="6583680" h="6583680" extrusionOk="0">
                <a:moveTo>
                  <a:pt x="0" y="3291840"/>
                </a:moveTo>
                <a:cubicBezTo>
                  <a:pt x="0" y="1473807"/>
                  <a:pt x="1473807" y="0"/>
                  <a:pt x="3291840" y="0"/>
                </a:cubicBezTo>
                <a:cubicBezTo>
                  <a:pt x="5109873" y="0"/>
                  <a:pt x="6583680" y="1473807"/>
                  <a:pt x="6583680" y="3291840"/>
                </a:cubicBezTo>
                <a:cubicBezTo>
                  <a:pt x="6583680" y="5109873"/>
                  <a:pt x="5109873" y="6583680"/>
                  <a:pt x="3291840" y="6583680"/>
                </a:cubicBezTo>
                <a:cubicBezTo>
                  <a:pt x="1473807" y="6583680"/>
                  <a:pt x="0" y="5109873"/>
                  <a:pt x="0" y="3291840"/>
                </a:cubicBezTo>
                <a:close/>
              </a:path>
            </a:pathLst>
          </a:custGeom>
          <a:solidFill>
            <a:srgbClr val="679836">
              <a:alpha val="69803"/>
            </a:srgbClr>
          </a:solidFill>
          <a:ln>
            <a:noFill/>
          </a:ln>
        </p:spPr>
        <p:txBody>
          <a:bodyPr spcFirstLastPara="1" wrap="square" lIns="619950" tIns="1700775" rIns="2013500" bIns="1261850" anchor="ctr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22" name="Google Shape;222;p12"/>
          <p:cNvSpPr txBox="1"/>
          <p:nvPr/>
        </p:nvSpPr>
        <p:spPr>
          <a:xfrm>
            <a:off x="10748462" y="4327647"/>
            <a:ext cx="287735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HGGSP</a:t>
            </a:r>
            <a:endParaRPr sz="54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23" name="Google Shape;223;p12"/>
          <p:cNvSpPr txBox="1"/>
          <p:nvPr/>
        </p:nvSpPr>
        <p:spPr>
          <a:xfrm>
            <a:off x="8404280" y="8680185"/>
            <a:ext cx="287735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Maths</a:t>
            </a:r>
            <a:endParaRPr sz="54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24" name="Google Shape;224;p12"/>
          <p:cNvSpPr txBox="1"/>
          <p:nvPr/>
        </p:nvSpPr>
        <p:spPr>
          <a:xfrm>
            <a:off x="13214280" y="8702295"/>
            <a:ext cx="287735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SVT</a:t>
            </a:r>
            <a:endParaRPr sz="54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25" name="Google Shape;225;p12"/>
          <p:cNvSpPr/>
          <p:nvPr/>
        </p:nvSpPr>
        <p:spPr>
          <a:xfrm>
            <a:off x="1541463" y="6327696"/>
            <a:ext cx="5550427" cy="615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75" tIns="121875" rIns="243775" bIns="1218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26" name="Google Shape;226;p12"/>
          <p:cNvSpPr/>
          <p:nvPr/>
        </p:nvSpPr>
        <p:spPr>
          <a:xfrm>
            <a:off x="16877610" y="6327696"/>
            <a:ext cx="4610556" cy="615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75" tIns="121875" rIns="243775" bIns="1218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27" name="Google Shape;227;p12"/>
          <p:cNvSpPr txBox="1"/>
          <p:nvPr/>
        </p:nvSpPr>
        <p:spPr>
          <a:xfrm>
            <a:off x="6255521" y="738196"/>
            <a:ext cx="1198958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800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rPr>
              <a:t>Exemples de poursuites d’études possibles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8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Combinaisons possibles en 1ère</a:t>
            </a:r>
            <a:endParaRPr sz="48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28" name="Google Shape;228;p12"/>
          <p:cNvSpPr/>
          <p:nvPr/>
        </p:nvSpPr>
        <p:spPr>
          <a:xfrm>
            <a:off x="2525387" y="4004481"/>
            <a:ext cx="5878893" cy="1754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Université : histoire, géographie, droit, science politique, archéologie…</a:t>
            </a:r>
            <a:endParaRPr sz="3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2"/>
          <p:cNvSpPr txBox="1"/>
          <p:nvPr/>
        </p:nvSpPr>
        <p:spPr>
          <a:xfrm>
            <a:off x="18125327" y="5362372"/>
            <a:ext cx="232031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STAPS,  IFSI</a:t>
            </a:r>
            <a:endParaRPr sz="3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2"/>
          <p:cNvSpPr txBox="1"/>
          <p:nvPr/>
        </p:nvSpPr>
        <p:spPr>
          <a:xfrm>
            <a:off x="18245101" y="8651325"/>
            <a:ext cx="428341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DUT génie biologique</a:t>
            </a:r>
            <a:endParaRPr sz="3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3"/>
          <p:cNvSpPr/>
          <p:nvPr/>
        </p:nvSpPr>
        <p:spPr>
          <a:xfrm>
            <a:off x="7468002" y="2813679"/>
            <a:ext cx="9451529" cy="9068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3"/>
          <p:cNvSpPr/>
          <p:nvPr/>
        </p:nvSpPr>
        <p:spPr>
          <a:xfrm>
            <a:off x="9473237" y="2927034"/>
            <a:ext cx="5441058" cy="5441058"/>
          </a:xfrm>
          <a:custGeom>
            <a:avLst/>
            <a:gdLst/>
            <a:ahLst/>
            <a:cxnLst/>
            <a:rect l="l" t="t" r="r" b="b"/>
            <a:pathLst>
              <a:path w="6583680" h="6583680" extrusionOk="0">
                <a:moveTo>
                  <a:pt x="0" y="3291840"/>
                </a:moveTo>
                <a:cubicBezTo>
                  <a:pt x="0" y="1473807"/>
                  <a:pt x="1473807" y="0"/>
                  <a:pt x="3291840" y="0"/>
                </a:cubicBezTo>
                <a:cubicBezTo>
                  <a:pt x="5109873" y="0"/>
                  <a:pt x="6583680" y="1473807"/>
                  <a:pt x="6583680" y="3291840"/>
                </a:cubicBezTo>
                <a:cubicBezTo>
                  <a:pt x="6583680" y="5109873"/>
                  <a:pt x="5109873" y="6583680"/>
                  <a:pt x="3291840" y="6583680"/>
                </a:cubicBezTo>
                <a:cubicBezTo>
                  <a:pt x="1473807" y="6583680"/>
                  <a:pt x="0" y="5109873"/>
                  <a:pt x="0" y="3291840"/>
                </a:cubicBezTo>
                <a:close/>
              </a:path>
            </a:pathLst>
          </a:custGeom>
          <a:solidFill>
            <a:schemeClr val="accent1">
              <a:alpha val="69803"/>
            </a:schemeClr>
          </a:solidFill>
          <a:ln>
            <a:noFill/>
          </a:ln>
        </p:spPr>
        <p:txBody>
          <a:bodyPr spcFirstLastPara="1" wrap="square" lIns="877800" tIns="1152125" rIns="877800" bIns="2468875" anchor="ctr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37" name="Google Shape;237;p13"/>
          <p:cNvSpPr/>
          <p:nvPr/>
        </p:nvSpPr>
        <p:spPr>
          <a:xfrm>
            <a:off x="11436552" y="6327696"/>
            <a:ext cx="5441058" cy="5441058"/>
          </a:xfrm>
          <a:custGeom>
            <a:avLst/>
            <a:gdLst/>
            <a:ahLst/>
            <a:cxnLst/>
            <a:rect l="l" t="t" r="r" b="b"/>
            <a:pathLst>
              <a:path w="6583680" h="6583680" extrusionOk="0">
                <a:moveTo>
                  <a:pt x="0" y="3291840"/>
                </a:moveTo>
                <a:cubicBezTo>
                  <a:pt x="0" y="1473807"/>
                  <a:pt x="1473807" y="0"/>
                  <a:pt x="3291840" y="0"/>
                </a:cubicBezTo>
                <a:cubicBezTo>
                  <a:pt x="5109873" y="0"/>
                  <a:pt x="6583680" y="1473807"/>
                  <a:pt x="6583680" y="3291840"/>
                </a:cubicBezTo>
                <a:cubicBezTo>
                  <a:pt x="6583680" y="5109873"/>
                  <a:pt x="5109873" y="6583680"/>
                  <a:pt x="3291840" y="6583680"/>
                </a:cubicBezTo>
                <a:cubicBezTo>
                  <a:pt x="1473807" y="6583680"/>
                  <a:pt x="0" y="5109873"/>
                  <a:pt x="0" y="3291840"/>
                </a:cubicBezTo>
                <a:close/>
              </a:path>
            </a:pathLst>
          </a:custGeom>
          <a:solidFill>
            <a:schemeClr val="accent3">
              <a:alpha val="69803"/>
            </a:schemeClr>
          </a:solidFill>
          <a:ln>
            <a:noFill/>
          </a:ln>
        </p:spPr>
        <p:txBody>
          <a:bodyPr spcFirstLastPara="1" wrap="square" lIns="2013500" tIns="1700775" rIns="619950" bIns="1261850" anchor="ctr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38" name="Google Shape;238;p13"/>
          <p:cNvSpPr/>
          <p:nvPr/>
        </p:nvSpPr>
        <p:spPr>
          <a:xfrm>
            <a:off x="7509922" y="6327696"/>
            <a:ext cx="5441058" cy="5441058"/>
          </a:xfrm>
          <a:custGeom>
            <a:avLst/>
            <a:gdLst/>
            <a:ahLst/>
            <a:cxnLst/>
            <a:rect l="l" t="t" r="r" b="b"/>
            <a:pathLst>
              <a:path w="6583680" h="6583680" extrusionOk="0">
                <a:moveTo>
                  <a:pt x="0" y="3291840"/>
                </a:moveTo>
                <a:cubicBezTo>
                  <a:pt x="0" y="1473807"/>
                  <a:pt x="1473807" y="0"/>
                  <a:pt x="3291840" y="0"/>
                </a:cubicBezTo>
                <a:cubicBezTo>
                  <a:pt x="5109873" y="0"/>
                  <a:pt x="6583680" y="1473807"/>
                  <a:pt x="6583680" y="3291840"/>
                </a:cubicBezTo>
                <a:cubicBezTo>
                  <a:pt x="6583680" y="5109873"/>
                  <a:pt x="5109873" y="6583680"/>
                  <a:pt x="3291840" y="6583680"/>
                </a:cubicBezTo>
                <a:cubicBezTo>
                  <a:pt x="1473807" y="6583680"/>
                  <a:pt x="0" y="5109873"/>
                  <a:pt x="0" y="3291840"/>
                </a:cubicBezTo>
                <a:close/>
              </a:path>
            </a:pathLst>
          </a:custGeom>
          <a:solidFill>
            <a:srgbClr val="679836">
              <a:alpha val="69803"/>
            </a:srgbClr>
          </a:solidFill>
          <a:ln>
            <a:noFill/>
          </a:ln>
        </p:spPr>
        <p:txBody>
          <a:bodyPr spcFirstLastPara="1" wrap="square" lIns="619950" tIns="1700775" rIns="2013500" bIns="1261850" anchor="ctr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39" name="Google Shape;239;p13"/>
          <p:cNvSpPr txBox="1"/>
          <p:nvPr/>
        </p:nvSpPr>
        <p:spPr>
          <a:xfrm>
            <a:off x="10748462" y="4327647"/>
            <a:ext cx="287735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HGGSP</a:t>
            </a:r>
            <a:endParaRPr sz="54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40" name="Google Shape;240;p13"/>
          <p:cNvSpPr txBox="1"/>
          <p:nvPr/>
        </p:nvSpPr>
        <p:spPr>
          <a:xfrm>
            <a:off x="8404280" y="8680185"/>
            <a:ext cx="287735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HLP</a:t>
            </a:r>
            <a:endParaRPr sz="54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41" name="Google Shape;241;p13"/>
          <p:cNvSpPr txBox="1"/>
          <p:nvPr/>
        </p:nvSpPr>
        <p:spPr>
          <a:xfrm>
            <a:off x="13214280" y="8702295"/>
            <a:ext cx="2877300" cy="17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LLCE</a:t>
            </a:r>
            <a:endParaRPr sz="54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AMC</a:t>
            </a:r>
            <a:endParaRPr sz="54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42" name="Google Shape;242;p13"/>
          <p:cNvSpPr/>
          <p:nvPr/>
        </p:nvSpPr>
        <p:spPr>
          <a:xfrm>
            <a:off x="1541463" y="6327696"/>
            <a:ext cx="5550427" cy="615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75" tIns="121875" rIns="243775" bIns="1218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43" name="Google Shape;243;p13"/>
          <p:cNvSpPr/>
          <p:nvPr/>
        </p:nvSpPr>
        <p:spPr>
          <a:xfrm>
            <a:off x="16877610" y="6327696"/>
            <a:ext cx="4610556" cy="615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75" tIns="121875" rIns="243775" bIns="1218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44" name="Google Shape;244;p13"/>
          <p:cNvSpPr txBox="1"/>
          <p:nvPr/>
        </p:nvSpPr>
        <p:spPr>
          <a:xfrm>
            <a:off x="6255521" y="738196"/>
            <a:ext cx="1198958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800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rPr>
              <a:t>Exemples de poursuites d’études possibles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8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Combinaisons possibles en 1ère</a:t>
            </a:r>
            <a:endParaRPr sz="48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45" name="Google Shape;245;p13"/>
          <p:cNvSpPr/>
          <p:nvPr/>
        </p:nvSpPr>
        <p:spPr>
          <a:xfrm>
            <a:off x="1747444" y="4004481"/>
            <a:ext cx="6189634" cy="1754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Université : histoire, géographie, droit, science politique, lettres , langues</a:t>
            </a:r>
            <a:endParaRPr sz="3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13"/>
          <p:cNvSpPr/>
          <p:nvPr/>
        </p:nvSpPr>
        <p:spPr>
          <a:xfrm>
            <a:off x="1541463" y="8729674"/>
            <a:ext cx="4528704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Classes préparatoires aux grandes écoles : prépa littéraire A/L (lettres classiques)</a:t>
            </a:r>
            <a:endParaRPr sz="3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3"/>
          <p:cNvSpPr/>
          <p:nvPr/>
        </p:nvSpPr>
        <p:spPr>
          <a:xfrm>
            <a:off x="17728042" y="9025460"/>
            <a:ext cx="500724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Écoles de journalisme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IEP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4"/>
          <p:cNvSpPr/>
          <p:nvPr/>
        </p:nvSpPr>
        <p:spPr>
          <a:xfrm>
            <a:off x="7468002" y="2813679"/>
            <a:ext cx="9451529" cy="9068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4"/>
          <p:cNvSpPr/>
          <p:nvPr/>
        </p:nvSpPr>
        <p:spPr>
          <a:xfrm>
            <a:off x="9473237" y="2927034"/>
            <a:ext cx="5441058" cy="5441058"/>
          </a:xfrm>
          <a:custGeom>
            <a:avLst/>
            <a:gdLst/>
            <a:ahLst/>
            <a:cxnLst/>
            <a:rect l="l" t="t" r="r" b="b"/>
            <a:pathLst>
              <a:path w="6583680" h="6583680" extrusionOk="0">
                <a:moveTo>
                  <a:pt x="0" y="3291840"/>
                </a:moveTo>
                <a:cubicBezTo>
                  <a:pt x="0" y="1473807"/>
                  <a:pt x="1473807" y="0"/>
                  <a:pt x="3291840" y="0"/>
                </a:cubicBezTo>
                <a:cubicBezTo>
                  <a:pt x="5109873" y="0"/>
                  <a:pt x="6583680" y="1473807"/>
                  <a:pt x="6583680" y="3291840"/>
                </a:cubicBezTo>
                <a:cubicBezTo>
                  <a:pt x="6583680" y="5109873"/>
                  <a:pt x="5109873" y="6583680"/>
                  <a:pt x="3291840" y="6583680"/>
                </a:cubicBezTo>
                <a:cubicBezTo>
                  <a:pt x="1473807" y="6583680"/>
                  <a:pt x="0" y="5109873"/>
                  <a:pt x="0" y="3291840"/>
                </a:cubicBezTo>
                <a:close/>
              </a:path>
            </a:pathLst>
          </a:custGeom>
          <a:solidFill>
            <a:schemeClr val="accent1">
              <a:alpha val="69803"/>
            </a:schemeClr>
          </a:solidFill>
          <a:ln>
            <a:noFill/>
          </a:ln>
        </p:spPr>
        <p:txBody>
          <a:bodyPr spcFirstLastPara="1" wrap="square" lIns="877800" tIns="1152125" rIns="877800" bIns="2468875" anchor="ctr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54" name="Google Shape;254;p14"/>
          <p:cNvSpPr/>
          <p:nvPr/>
        </p:nvSpPr>
        <p:spPr>
          <a:xfrm>
            <a:off x="11436552" y="6327696"/>
            <a:ext cx="5441058" cy="5441058"/>
          </a:xfrm>
          <a:custGeom>
            <a:avLst/>
            <a:gdLst/>
            <a:ahLst/>
            <a:cxnLst/>
            <a:rect l="l" t="t" r="r" b="b"/>
            <a:pathLst>
              <a:path w="6583680" h="6583680" extrusionOk="0">
                <a:moveTo>
                  <a:pt x="0" y="3291840"/>
                </a:moveTo>
                <a:cubicBezTo>
                  <a:pt x="0" y="1473807"/>
                  <a:pt x="1473807" y="0"/>
                  <a:pt x="3291840" y="0"/>
                </a:cubicBezTo>
                <a:cubicBezTo>
                  <a:pt x="5109873" y="0"/>
                  <a:pt x="6583680" y="1473807"/>
                  <a:pt x="6583680" y="3291840"/>
                </a:cubicBezTo>
                <a:cubicBezTo>
                  <a:pt x="6583680" y="5109873"/>
                  <a:pt x="5109873" y="6583680"/>
                  <a:pt x="3291840" y="6583680"/>
                </a:cubicBezTo>
                <a:cubicBezTo>
                  <a:pt x="1473807" y="6583680"/>
                  <a:pt x="0" y="5109873"/>
                  <a:pt x="0" y="3291840"/>
                </a:cubicBezTo>
                <a:close/>
              </a:path>
            </a:pathLst>
          </a:custGeom>
          <a:solidFill>
            <a:schemeClr val="accent3">
              <a:alpha val="69803"/>
            </a:schemeClr>
          </a:solidFill>
          <a:ln>
            <a:noFill/>
          </a:ln>
        </p:spPr>
        <p:txBody>
          <a:bodyPr spcFirstLastPara="1" wrap="square" lIns="2013500" tIns="1700775" rIns="619950" bIns="1261850" anchor="ctr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55" name="Google Shape;255;p14"/>
          <p:cNvSpPr/>
          <p:nvPr/>
        </p:nvSpPr>
        <p:spPr>
          <a:xfrm>
            <a:off x="7509922" y="6327696"/>
            <a:ext cx="5441058" cy="5441058"/>
          </a:xfrm>
          <a:custGeom>
            <a:avLst/>
            <a:gdLst/>
            <a:ahLst/>
            <a:cxnLst/>
            <a:rect l="l" t="t" r="r" b="b"/>
            <a:pathLst>
              <a:path w="6583680" h="6583680" extrusionOk="0">
                <a:moveTo>
                  <a:pt x="0" y="3291840"/>
                </a:moveTo>
                <a:cubicBezTo>
                  <a:pt x="0" y="1473807"/>
                  <a:pt x="1473807" y="0"/>
                  <a:pt x="3291840" y="0"/>
                </a:cubicBezTo>
                <a:cubicBezTo>
                  <a:pt x="5109873" y="0"/>
                  <a:pt x="6583680" y="1473807"/>
                  <a:pt x="6583680" y="3291840"/>
                </a:cubicBezTo>
                <a:cubicBezTo>
                  <a:pt x="6583680" y="5109873"/>
                  <a:pt x="5109873" y="6583680"/>
                  <a:pt x="3291840" y="6583680"/>
                </a:cubicBezTo>
                <a:cubicBezTo>
                  <a:pt x="1473807" y="6583680"/>
                  <a:pt x="0" y="5109873"/>
                  <a:pt x="0" y="3291840"/>
                </a:cubicBezTo>
                <a:close/>
              </a:path>
            </a:pathLst>
          </a:custGeom>
          <a:solidFill>
            <a:srgbClr val="679836">
              <a:alpha val="69803"/>
            </a:srgbClr>
          </a:solidFill>
          <a:ln>
            <a:noFill/>
          </a:ln>
        </p:spPr>
        <p:txBody>
          <a:bodyPr spcFirstLastPara="1" wrap="square" lIns="619950" tIns="1700775" rIns="2013500" bIns="1261850" anchor="ctr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56" name="Google Shape;256;p14"/>
          <p:cNvSpPr txBox="1"/>
          <p:nvPr/>
        </p:nvSpPr>
        <p:spPr>
          <a:xfrm>
            <a:off x="10748462" y="4327647"/>
            <a:ext cx="287735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HGGSP</a:t>
            </a:r>
            <a:endParaRPr sz="54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57" name="Google Shape;257;p14"/>
          <p:cNvSpPr txBox="1"/>
          <p:nvPr/>
        </p:nvSpPr>
        <p:spPr>
          <a:xfrm>
            <a:off x="8404280" y="8680185"/>
            <a:ext cx="287735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Maths</a:t>
            </a:r>
            <a:endParaRPr sz="54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58" name="Google Shape;258;p14"/>
          <p:cNvSpPr txBox="1"/>
          <p:nvPr/>
        </p:nvSpPr>
        <p:spPr>
          <a:xfrm>
            <a:off x="13214280" y="8702295"/>
            <a:ext cx="287735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NSI</a:t>
            </a:r>
            <a:endParaRPr sz="54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59" name="Google Shape;259;p14"/>
          <p:cNvSpPr/>
          <p:nvPr/>
        </p:nvSpPr>
        <p:spPr>
          <a:xfrm>
            <a:off x="1541463" y="6327696"/>
            <a:ext cx="5550427" cy="615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75" tIns="121875" rIns="243775" bIns="1218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60" name="Google Shape;260;p14"/>
          <p:cNvSpPr/>
          <p:nvPr/>
        </p:nvSpPr>
        <p:spPr>
          <a:xfrm>
            <a:off x="16877610" y="6327696"/>
            <a:ext cx="4610556" cy="615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75" tIns="121875" rIns="243775" bIns="1218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61" name="Google Shape;261;p14"/>
          <p:cNvSpPr txBox="1"/>
          <p:nvPr/>
        </p:nvSpPr>
        <p:spPr>
          <a:xfrm>
            <a:off x="6255521" y="738196"/>
            <a:ext cx="1198958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800">
                <a:solidFill>
                  <a:schemeClr val="accent1"/>
                </a:solidFill>
                <a:latin typeface="Lato Light"/>
                <a:ea typeface="Lato Light"/>
                <a:cs typeface="Lato Light"/>
                <a:sym typeface="Lato Light"/>
              </a:rPr>
              <a:t>Exemples de poursuites d’études possibles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8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Combinaisons possibles en 1ère</a:t>
            </a:r>
            <a:endParaRPr sz="48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62" name="Google Shape;262;p14"/>
          <p:cNvSpPr txBox="1"/>
          <p:nvPr/>
        </p:nvSpPr>
        <p:spPr>
          <a:xfrm>
            <a:off x="18789226" y="7676920"/>
            <a:ext cx="18466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4"/>
          <p:cNvSpPr txBox="1"/>
          <p:nvPr/>
        </p:nvSpPr>
        <p:spPr>
          <a:xfrm>
            <a:off x="2337830" y="3803900"/>
            <a:ext cx="5172092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Université: licence de maths-infos, cursus double licence Histoire / Informatique…</a:t>
            </a:r>
            <a:endParaRPr sz="3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14"/>
          <p:cNvSpPr/>
          <p:nvPr/>
        </p:nvSpPr>
        <p:spPr>
          <a:xfrm>
            <a:off x="17559928" y="8425296"/>
            <a:ext cx="4528704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Classes préparatoires aux grandes écoles : prépa scientifiques</a:t>
            </a:r>
            <a:endParaRPr sz="3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f6451b7c70_0_47"/>
          <p:cNvSpPr txBox="1"/>
          <p:nvPr/>
        </p:nvSpPr>
        <p:spPr>
          <a:xfrm>
            <a:off x="7921250" y="1913850"/>
            <a:ext cx="8559300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7600" b="1">
                <a:latin typeface="Montserrat"/>
                <a:ea typeface="Montserrat"/>
                <a:cs typeface="Montserrat"/>
                <a:sym typeface="Montserrat"/>
              </a:rPr>
              <a:t>Epreuves</a:t>
            </a:r>
            <a:endParaRPr sz="76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1" name="Google Shape;271;g1f6451b7c70_0_47"/>
          <p:cNvSpPr txBox="1"/>
          <p:nvPr/>
        </p:nvSpPr>
        <p:spPr>
          <a:xfrm>
            <a:off x="1275950" y="4784650"/>
            <a:ext cx="66453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latin typeface="Montserrat Light"/>
                <a:ea typeface="Montserrat Light"/>
                <a:cs typeface="Montserrat Light"/>
                <a:sym typeface="Montserrat Light"/>
              </a:rPr>
              <a:t>20-</a:t>
            </a:r>
            <a:r>
              <a:rPr lang="fr-FR" sz="4800" b="1">
                <a:latin typeface="Montserrat"/>
                <a:ea typeface="Montserrat"/>
                <a:cs typeface="Montserrat"/>
                <a:sym typeface="Montserrat"/>
              </a:rPr>
              <a:t>20- 21  mars 2023</a:t>
            </a:r>
            <a:endParaRPr sz="48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2" name="Google Shape;272;g1f6451b7c70_0_47"/>
          <p:cNvSpPr txBox="1"/>
          <p:nvPr/>
        </p:nvSpPr>
        <p:spPr>
          <a:xfrm>
            <a:off x="3827725" y="6751675"/>
            <a:ext cx="64326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000" b="1">
                <a:latin typeface="Montserrat"/>
                <a:ea typeface="Montserrat"/>
                <a:cs typeface="Montserrat"/>
                <a:sym typeface="Montserrat"/>
              </a:rPr>
              <a:t>Ecrite 4 heures</a:t>
            </a:r>
            <a:endParaRPr sz="60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3" name="Google Shape;273;g1f6451b7c70_0_47"/>
          <p:cNvSpPr txBox="1"/>
          <p:nvPr/>
        </p:nvSpPr>
        <p:spPr>
          <a:xfrm>
            <a:off x="12440100" y="4306175"/>
            <a:ext cx="10153800" cy="3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7200" b="1">
                <a:latin typeface="Montserrat"/>
                <a:ea typeface="Montserrat"/>
                <a:cs typeface="Montserrat"/>
                <a:sym typeface="Montserrat"/>
              </a:rPr>
              <a:t>Une analyse de doc</a:t>
            </a:r>
            <a:endParaRPr sz="72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7200" b="1">
                <a:latin typeface="Montserrat"/>
                <a:ea typeface="Montserrat"/>
                <a:cs typeface="Montserrat"/>
                <a:sym typeface="Montserrat"/>
              </a:rPr>
              <a:t>Une dissertation ( 2 sujets au choix)</a:t>
            </a:r>
            <a:endParaRPr sz="7200"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"/>
          <p:cNvSpPr txBox="1"/>
          <p:nvPr/>
        </p:nvSpPr>
        <p:spPr>
          <a:xfrm>
            <a:off x="1648018" y="609600"/>
            <a:ext cx="21059582" cy="5410200"/>
          </a:xfrm>
          <a:prstGeom prst="rect">
            <a:avLst/>
          </a:prstGeom>
          <a:solidFill>
            <a:srgbClr val="6DC3F9"/>
          </a:solidFill>
          <a:ln>
            <a:noFill/>
          </a:ln>
        </p:spPr>
        <p:txBody>
          <a:bodyPr spcFirstLastPara="1" wrap="square" lIns="217650" tIns="108825" rIns="217650" bIns="108825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9600" b="1">
                <a:solidFill>
                  <a:srgbClr val="064064"/>
                </a:solidFill>
                <a:latin typeface="Calibri"/>
                <a:ea typeface="Calibri"/>
                <a:cs typeface="Calibri"/>
                <a:sym typeface="Calibri"/>
              </a:rPr>
              <a:t>La spécialité HGGSP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9600" b="1" i="1">
                <a:solidFill>
                  <a:srgbClr val="064064"/>
                </a:solidFill>
                <a:latin typeface="Calibri"/>
                <a:ea typeface="Calibri"/>
                <a:cs typeface="Calibri"/>
                <a:sym typeface="Calibri"/>
              </a:rPr>
              <a:t>Histoire Géographie Géopolitique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9600" b="1" i="1">
                <a:solidFill>
                  <a:srgbClr val="064064"/>
                </a:solidFill>
                <a:latin typeface="Calibri"/>
                <a:ea typeface="Calibri"/>
                <a:cs typeface="Calibri"/>
                <a:sym typeface="Calibri"/>
              </a:rPr>
              <a:t>Sciences politiques</a:t>
            </a:r>
            <a:endParaRPr sz="9600" b="1" i="1">
              <a:solidFill>
                <a:srgbClr val="0640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 txBox="1"/>
          <p:nvPr/>
        </p:nvSpPr>
        <p:spPr>
          <a:xfrm>
            <a:off x="202757" y="0"/>
            <a:ext cx="9342010" cy="2648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0" b="1">
                <a:solidFill>
                  <a:srgbClr val="064064"/>
                </a:solidFill>
                <a:latin typeface="Montserrat"/>
                <a:ea typeface="Montserrat"/>
                <a:cs typeface="Montserrat"/>
                <a:sym typeface="Montserrat"/>
              </a:rPr>
              <a:t>La spécialité HGGSP en bref…</a:t>
            </a:r>
            <a:endParaRPr sz="8000" b="1">
              <a:solidFill>
                <a:srgbClr val="0640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" name="Google Shape;53;p3"/>
          <p:cNvSpPr txBox="1"/>
          <p:nvPr/>
        </p:nvSpPr>
        <p:spPr>
          <a:xfrm flipH="1">
            <a:off x="1374445" y="3052609"/>
            <a:ext cx="7779149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Donner des clés de compréhension du monde passé et contemporain par l’étude des relations sociales, politiques, économiques et culturelles. </a:t>
            </a:r>
            <a:endParaRPr sz="4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3"/>
          <p:cNvSpPr txBox="1"/>
          <p:nvPr/>
        </p:nvSpPr>
        <p:spPr>
          <a:xfrm>
            <a:off x="1543310" y="8950671"/>
            <a:ext cx="8001457" cy="748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475" tIns="108725" rIns="217475" bIns="108725" anchor="t" anchorCtr="0">
            <a:spAutoFit/>
          </a:bodyPr>
          <a:lstStyle/>
          <a:p>
            <a:pPr marL="0" marR="0" lvl="0" indent="0" algn="l" rtl="0">
              <a:lnSpc>
                <a:spcPct val="15925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Arial"/>
              <a:buNone/>
            </a:pPr>
            <a:endParaRPr sz="27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55" name="Google Shape;55;p3"/>
          <p:cNvSpPr/>
          <p:nvPr/>
        </p:nvSpPr>
        <p:spPr>
          <a:xfrm>
            <a:off x="1374445" y="8175568"/>
            <a:ext cx="7610284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Développer la capacité d’analyse : acquisition d’outils d’analyse venus des 4 matières de la spé.  </a:t>
            </a:r>
            <a:endParaRPr sz="48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6" name="Google Shape;56;p3" descr="Résultat de recherche d'images pour &quot;facebook dans le monde&quot;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040555" y="0"/>
            <a:ext cx="9337095" cy="4579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3" descr="Résultat de recherche d'images pour &quot;drapeau ONU&quot;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l="22354" t="18045" r="18010" b="23058"/>
          <a:stretch/>
        </p:blipFill>
        <p:spPr>
          <a:xfrm>
            <a:off x="17791641" y="8994720"/>
            <a:ext cx="5701578" cy="3751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3" descr="Résultat de recherche d'images pour &quot;armée Chine&quot;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544767" y="5017145"/>
            <a:ext cx="7727633" cy="5119559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3"/>
          <p:cNvSpPr/>
          <p:nvPr/>
        </p:nvSpPr>
        <p:spPr>
          <a:xfrm>
            <a:off x="424885" y="3052609"/>
            <a:ext cx="633040" cy="654418"/>
          </a:xfrm>
          <a:prstGeom prst="chevron">
            <a:avLst>
              <a:gd name="adj" fmla="val 50000"/>
            </a:avLst>
          </a:prstGeom>
          <a:solidFill>
            <a:schemeClr val="dk1"/>
          </a:solidFill>
          <a:ln w="12700" cap="flat" cmpd="sng">
            <a:solidFill>
              <a:srgbClr val="0A5D9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3"/>
          <p:cNvSpPr/>
          <p:nvPr/>
        </p:nvSpPr>
        <p:spPr>
          <a:xfrm>
            <a:off x="424885" y="8340302"/>
            <a:ext cx="633040" cy="654418"/>
          </a:xfrm>
          <a:prstGeom prst="chevron">
            <a:avLst>
              <a:gd name="adj" fmla="val 50000"/>
            </a:avLst>
          </a:prstGeom>
          <a:solidFill>
            <a:schemeClr val="dk1"/>
          </a:solidFill>
          <a:ln w="12700" cap="flat" cmpd="sng">
            <a:solidFill>
              <a:srgbClr val="0A5D9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"/>
          <p:cNvSpPr txBox="1"/>
          <p:nvPr/>
        </p:nvSpPr>
        <p:spPr>
          <a:xfrm>
            <a:off x="13452735" y="310804"/>
            <a:ext cx="10489608" cy="2657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15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6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Les 5 thèmes du programme de 1ère</a:t>
            </a:r>
            <a:endParaRPr sz="66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4"/>
          <p:cNvSpPr txBox="1"/>
          <p:nvPr/>
        </p:nvSpPr>
        <p:spPr>
          <a:xfrm>
            <a:off x="13773547" y="4023344"/>
            <a:ext cx="94848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Comprendre un régime : </a:t>
            </a:r>
            <a:r>
              <a:rPr lang="fr-FR" sz="3600" b="1">
                <a:solidFill>
                  <a:srgbClr val="064064"/>
                </a:solidFill>
                <a:latin typeface="Calibri"/>
                <a:ea typeface="Calibri"/>
                <a:cs typeface="Calibri"/>
                <a:sym typeface="Calibri"/>
              </a:rPr>
              <a:t>la démocratie</a:t>
            </a:r>
            <a:endParaRPr/>
          </a:p>
        </p:txBody>
      </p:sp>
      <p:sp>
        <p:nvSpPr>
          <p:cNvPr id="68" name="Google Shape;68;p4"/>
          <p:cNvSpPr txBox="1"/>
          <p:nvPr/>
        </p:nvSpPr>
        <p:spPr>
          <a:xfrm>
            <a:off x="13297423" y="6054628"/>
            <a:ext cx="929018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Analyser les dynamiques des </a:t>
            </a:r>
            <a:r>
              <a:rPr lang="fr-FR" sz="3600" b="1">
                <a:solidFill>
                  <a:srgbClr val="074064"/>
                </a:solidFill>
                <a:latin typeface="Calibri"/>
                <a:ea typeface="Calibri"/>
                <a:cs typeface="Calibri"/>
                <a:sym typeface="Calibri"/>
              </a:rPr>
              <a:t>puissances</a:t>
            </a:r>
            <a:endParaRPr/>
          </a:p>
        </p:txBody>
      </p:sp>
      <p:sp>
        <p:nvSpPr>
          <p:cNvPr id="69" name="Google Shape;69;p4"/>
          <p:cNvSpPr/>
          <p:nvPr/>
        </p:nvSpPr>
        <p:spPr>
          <a:xfrm>
            <a:off x="11528086" y="5733535"/>
            <a:ext cx="1197868" cy="119825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" name="Google Shape;70;p4"/>
          <p:cNvSpPr/>
          <p:nvPr/>
        </p:nvSpPr>
        <p:spPr>
          <a:xfrm>
            <a:off x="13452735" y="9880861"/>
            <a:ext cx="1332000" cy="1428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1" name="Google Shape;71;p4"/>
          <p:cNvSpPr/>
          <p:nvPr/>
        </p:nvSpPr>
        <p:spPr>
          <a:xfrm>
            <a:off x="12127020" y="3656825"/>
            <a:ext cx="1170403" cy="1170970"/>
          </a:xfrm>
          <a:prstGeom prst="ellipse">
            <a:avLst/>
          </a:prstGeom>
          <a:solidFill>
            <a:srgbClr val="054E7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2" name="Google Shape;72;p4"/>
          <p:cNvSpPr txBox="1"/>
          <p:nvPr/>
        </p:nvSpPr>
        <p:spPr>
          <a:xfrm>
            <a:off x="11942355" y="9051342"/>
            <a:ext cx="18466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" name="Google Shape;73;p4"/>
          <p:cNvSpPr/>
          <p:nvPr/>
        </p:nvSpPr>
        <p:spPr>
          <a:xfrm>
            <a:off x="12188821" y="7968568"/>
            <a:ext cx="1219800" cy="1166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4" name="Google Shape;74;p4"/>
          <p:cNvSpPr/>
          <p:nvPr/>
        </p:nvSpPr>
        <p:spPr>
          <a:xfrm>
            <a:off x="14349429" y="8228386"/>
            <a:ext cx="89088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Analyser les relations entre </a:t>
            </a:r>
            <a:r>
              <a:rPr lang="fr-FR" sz="3600" b="1">
                <a:solidFill>
                  <a:srgbClr val="074064"/>
                </a:solidFill>
                <a:latin typeface="Calibri"/>
                <a:ea typeface="Calibri"/>
                <a:cs typeface="Calibri"/>
                <a:sym typeface="Calibri"/>
              </a:rPr>
              <a:t>Etats et religions. </a:t>
            </a:r>
            <a:endParaRPr/>
          </a:p>
        </p:txBody>
      </p:sp>
      <p:sp>
        <p:nvSpPr>
          <p:cNvPr id="75" name="Google Shape;75;p4"/>
          <p:cNvSpPr/>
          <p:nvPr/>
        </p:nvSpPr>
        <p:spPr>
          <a:xfrm>
            <a:off x="10845667" y="11845270"/>
            <a:ext cx="1343100" cy="1383600"/>
          </a:xfrm>
          <a:prstGeom prst="ellipse">
            <a:avLst/>
          </a:prstGeom>
          <a:solidFill>
            <a:srgbClr val="8296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6" name="Google Shape;76;p4"/>
          <p:cNvSpPr/>
          <p:nvPr/>
        </p:nvSpPr>
        <p:spPr>
          <a:xfrm>
            <a:off x="14972655" y="10272104"/>
            <a:ext cx="44076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Etudier les</a:t>
            </a:r>
            <a:r>
              <a:rPr lang="fr-FR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3600" b="1">
                <a:solidFill>
                  <a:srgbClr val="074064"/>
                </a:solidFill>
                <a:latin typeface="Calibri"/>
                <a:ea typeface="Calibri"/>
                <a:cs typeface="Calibri"/>
                <a:sym typeface="Calibri"/>
              </a:rPr>
              <a:t>frontières</a:t>
            </a:r>
            <a:r>
              <a:rPr lang="fr-FR" sz="3600">
                <a:solidFill>
                  <a:srgbClr val="074064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</p:txBody>
      </p:sp>
      <p:sp>
        <p:nvSpPr>
          <p:cNvPr id="77" name="Google Shape;77;p4"/>
          <p:cNvSpPr/>
          <p:nvPr/>
        </p:nvSpPr>
        <p:spPr>
          <a:xfrm>
            <a:off x="12730288" y="12315954"/>
            <a:ext cx="115713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Porter un regard critique sur les</a:t>
            </a:r>
            <a:r>
              <a:rPr lang="fr-FR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3600" b="1">
                <a:solidFill>
                  <a:srgbClr val="074064"/>
                </a:solidFill>
                <a:latin typeface="Calibri"/>
                <a:ea typeface="Calibri"/>
                <a:cs typeface="Calibri"/>
                <a:sym typeface="Calibri"/>
              </a:rPr>
              <a:t>sources de communication </a:t>
            </a:r>
            <a:endParaRPr/>
          </a:p>
        </p:txBody>
      </p:sp>
      <p:pic>
        <p:nvPicPr>
          <p:cNvPr id="78" name="Google Shape;78;p4" descr="Affaire-dreyfus2.pn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7386" r="7385"/>
          <a:stretch/>
        </p:blipFill>
        <p:spPr>
          <a:xfrm>
            <a:off x="1" y="0"/>
            <a:ext cx="9596701" cy="1371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"/>
          <p:cNvSpPr txBox="1"/>
          <p:nvPr/>
        </p:nvSpPr>
        <p:spPr>
          <a:xfrm>
            <a:off x="10268277" y="310800"/>
            <a:ext cx="13674000" cy="26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15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6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Les 6 thèmes du programme de Terminale</a:t>
            </a:r>
            <a:endParaRPr sz="66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" name="Google Shape;85;p5"/>
          <p:cNvSpPr/>
          <p:nvPr/>
        </p:nvSpPr>
        <p:spPr>
          <a:xfrm>
            <a:off x="11942355" y="4535278"/>
            <a:ext cx="1197868" cy="119825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6" name="Google Shape;86;p5"/>
          <p:cNvSpPr/>
          <p:nvPr/>
        </p:nvSpPr>
        <p:spPr>
          <a:xfrm>
            <a:off x="10794920" y="8176539"/>
            <a:ext cx="1332101" cy="142880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7" name="Google Shape;87;p5"/>
          <p:cNvSpPr/>
          <p:nvPr/>
        </p:nvSpPr>
        <p:spPr>
          <a:xfrm>
            <a:off x="12282332" y="2967942"/>
            <a:ext cx="1170403" cy="1170970"/>
          </a:xfrm>
          <a:prstGeom prst="ellipse">
            <a:avLst/>
          </a:prstGeom>
          <a:solidFill>
            <a:srgbClr val="054E7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8" name="Google Shape;88;p5"/>
          <p:cNvSpPr txBox="1"/>
          <p:nvPr/>
        </p:nvSpPr>
        <p:spPr>
          <a:xfrm>
            <a:off x="11942355" y="9051342"/>
            <a:ext cx="18466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" name="Google Shape;89;p5"/>
          <p:cNvSpPr/>
          <p:nvPr/>
        </p:nvSpPr>
        <p:spPr>
          <a:xfrm>
            <a:off x="11332423" y="6338373"/>
            <a:ext cx="1219865" cy="116595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0" name="Google Shape;90;p5"/>
          <p:cNvSpPr/>
          <p:nvPr/>
        </p:nvSpPr>
        <p:spPr>
          <a:xfrm>
            <a:off x="10268269" y="10237445"/>
            <a:ext cx="1343154" cy="1383552"/>
          </a:xfrm>
          <a:prstGeom prst="ellipse">
            <a:avLst/>
          </a:prstGeom>
          <a:solidFill>
            <a:srgbClr val="8296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1" name="Google Shape;91;p5"/>
          <p:cNvSpPr/>
          <p:nvPr/>
        </p:nvSpPr>
        <p:spPr>
          <a:xfrm>
            <a:off x="14024199" y="3333650"/>
            <a:ext cx="9918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>
                <a:solidFill>
                  <a:srgbClr val="000C28"/>
                </a:solidFill>
                <a:latin typeface="Calibri"/>
                <a:ea typeface="Calibri"/>
                <a:cs typeface="Calibri"/>
                <a:sym typeface="Calibri"/>
              </a:rPr>
              <a:t>Thème1 –De nouveaux espaces de conquête</a:t>
            </a:r>
            <a:endParaRPr sz="3600" b="1">
              <a:solidFill>
                <a:srgbClr val="000C2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000C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5"/>
          <p:cNvSpPr/>
          <p:nvPr/>
        </p:nvSpPr>
        <p:spPr>
          <a:xfrm>
            <a:off x="13660810" y="4898291"/>
            <a:ext cx="92991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>
                <a:solidFill>
                  <a:srgbClr val="000C28"/>
                </a:solidFill>
                <a:latin typeface="Calibri"/>
                <a:ea typeface="Calibri"/>
                <a:cs typeface="Calibri"/>
                <a:sym typeface="Calibri"/>
              </a:rPr>
              <a:t>Thème2 – Faire la guerre, faire la paix : formes de conflits et modes de résolution</a:t>
            </a:r>
            <a:endParaRPr sz="3600" b="1">
              <a:solidFill>
                <a:srgbClr val="000C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5"/>
          <p:cNvSpPr/>
          <p:nvPr/>
        </p:nvSpPr>
        <p:spPr>
          <a:xfrm>
            <a:off x="13140226" y="6858000"/>
            <a:ext cx="92991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>
                <a:solidFill>
                  <a:srgbClr val="000C28"/>
                </a:solidFill>
                <a:latin typeface="Calibri"/>
                <a:ea typeface="Calibri"/>
                <a:cs typeface="Calibri"/>
                <a:sym typeface="Calibri"/>
              </a:rPr>
              <a:t>Thème3 – Histoire et mémoires</a:t>
            </a:r>
            <a:endParaRPr sz="3600" b="1">
              <a:solidFill>
                <a:srgbClr val="000C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5"/>
          <p:cNvSpPr/>
          <p:nvPr/>
        </p:nvSpPr>
        <p:spPr>
          <a:xfrm>
            <a:off x="12552288" y="8451177"/>
            <a:ext cx="968973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>
                <a:solidFill>
                  <a:srgbClr val="000C28"/>
                </a:solidFill>
                <a:latin typeface="Calibri"/>
                <a:ea typeface="Calibri"/>
                <a:cs typeface="Calibri"/>
                <a:sym typeface="Calibri"/>
              </a:rPr>
              <a:t>Thème 4 - Identifier, protéger et valoriser le patrimoine : enjeux géopolitiques</a:t>
            </a:r>
            <a:endParaRPr/>
          </a:p>
        </p:txBody>
      </p:sp>
      <p:sp>
        <p:nvSpPr>
          <p:cNvPr id="95" name="Google Shape;95;p5"/>
          <p:cNvSpPr/>
          <p:nvPr/>
        </p:nvSpPr>
        <p:spPr>
          <a:xfrm>
            <a:off x="11942355" y="10420668"/>
            <a:ext cx="1098506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>
                <a:solidFill>
                  <a:srgbClr val="000C28"/>
                </a:solidFill>
                <a:latin typeface="Calibri"/>
                <a:ea typeface="Calibri"/>
                <a:cs typeface="Calibri"/>
                <a:sym typeface="Calibri"/>
              </a:rPr>
              <a:t>Thème5 -L’environnement, entre exploitation et protection  :un enjeu planétaire</a:t>
            </a:r>
            <a:endParaRPr sz="3600" b="1">
              <a:solidFill>
                <a:srgbClr val="000C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5"/>
          <p:cNvSpPr/>
          <p:nvPr/>
        </p:nvSpPr>
        <p:spPr>
          <a:xfrm>
            <a:off x="9683067" y="12145152"/>
            <a:ext cx="1170403" cy="1170970"/>
          </a:xfrm>
          <a:prstGeom prst="ellipse">
            <a:avLst/>
          </a:prstGeom>
          <a:solidFill>
            <a:srgbClr val="054E7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7" name="Google Shape;97;p5"/>
          <p:cNvSpPr/>
          <p:nvPr/>
        </p:nvSpPr>
        <p:spPr>
          <a:xfrm>
            <a:off x="11340473" y="12367077"/>
            <a:ext cx="12188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>
                <a:solidFill>
                  <a:srgbClr val="000C28"/>
                </a:solidFill>
                <a:latin typeface="Calibri"/>
                <a:ea typeface="Calibri"/>
                <a:cs typeface="Calibri"/>
                <a:sym typeface="Calibri"/>
              </a:rPr>
              <a:t>Thème 6– L’enjeu de la connaissance</a:t>
            </a:r>
            <a:endParaRPr sz="3600" b="1">
              <a:solidFill>
                <a:srgbClr val="000C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5" descr="gyopol10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1721" b="11721"/>
          <a:stretch/>
        </p:blipFill>
        <p:spPr>
          <a:xfrm>
            <a:off x="0" y="0"/>
            <a:ext cx="9299076" cy="1371599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"/>
          <p:cNvSpPr txBox="1"/>
          <p:nvPr/>
        </p:nvSpPr>
        <p:spPr>
          <a:xfrm>
            <a:off x="1125623" y="630545"/>
            <a:ext cx="22667888" cy="2612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15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6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Les objectifs de l’enseignement de spécialité et les compétences associées</a:t>
            </a:r>
            <a:endParaRPr sz="66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6"/>
          <p:cNvSpPr txBox="1"/>
          <p:nvPr/>
        </p:nvSpPr>
        <p:spPr>
          <a:xfrm>
            <a:off x="11211450" y="11361410"/>
            <a:ext cx="66567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Avoir de l’intérêt pour </a:t>
            </a:r>
            <a:r>
              <a:rPr lang="fr-FR" sz="3200" b="1" u="sng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l’actualité. </a:t>
            </a:r>
            <a:endParaRPr sz="3200" b="1" u="sng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06" name="Google Shape;106;p6"/>
          <p:cNvSpPr txBox="1"/>
          <p:nvPr/>
        </p:nvSpPr>
        <p:spPr>
          <a:xfrm flipH="1">
            <a:off x="15004199" y="5334237"/>
            <a:ext cx="8660143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Une découverte de l’approche géopolitique à travers des territoires et/ou des moments précis (étude des relations de puissance passées et présentes, histoire et enjeux d’institutions comme l’UE ou l’ONU)…</a:t>
            </a:r>
            <a:endParaRPr sz="32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p6"/>
          <p:cNvSpPr txBox="1"/>
          <p:nvPr/>
        </p:nvSpPr>
        <p:spPr>
          <a:xfrm>
            <a:off x="2848439" y="4948138"/>
            <a:ext cx="886393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Approfondir l’enseignement commun d’HG en croisant les deux disciplines.  </a:t>
            </a:r>
            <a:endParaRPr sz="36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6"/>
          <p:cNvSpPr txBox="1"/>
          <p:nvPr/>
        </p:nvSpPr>
        <p:spPr>
          <a:xfrm>
            <a:off x="2848439" y="6119333"/>
            <a:ext cx="7631700" cy="13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475" tIns="108725" rIns="217475" bIns="108725" anchor="t" anchorCtr="0">
            <a:spAutoFit/>
          </a:bodyPr>
          <a:lstStyle/>
          <a:p>
            <a:pPr marL="0" marR="0" lvl="0" indent="0" algn="l" rtl="0">
              <a:lnSpc>
                <a:spcPct val="134375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fr-FR" sz="3200" b="1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Donner le  goût pour la réflexion et l’analyse approfondie. </a:t>
            </a:r>
            <a:endParaRPr sz="28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09" name="Google Shape;109;p6"/>
          <p:cNvSpPr txBox="1"/>
          <p:nvPr/>
        </p:nvSpPr>
        <p:spPr>
          <a:xfrm>
            <a:off x="2848439" y="8538042"/>
            <a:ext cx="9645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Ouvrir sur des objets d’étude peu explorés</a:t>
            </a:r>
            <a:endParaRPr sz="32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0" name="Google Shape;110;p6"/>
          <p:cNvSpPr txBox="1"/>
          <p:nvPr/>
        </p:nvSpPr>
        <p:spPr>
          <a:xfrm>
            <a:off x="2848439" y="9206995"/>
            <a:ext cx="7631700" cy="18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475" tIns="108725" rIns="217475" bIns="108725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fr-FR" sz="3200" b="1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Développer une curiosité intellectuelle, être capable de se décentrer</a:t>
            </a:r>
            <a:r>
              <a:rPr lang="fr-FR" sz="320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 </a:t>
            </a:r>
            <a:endParaRPr sz="3200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11" name="Google Shape;111;p6"/>
          <p:cNvSpPr txBox="1"/>
          <p:nvPr/>
        </p:nvSpPr>
        <p:spPr>
          <a:xfrm>
            <a:off x="1112291" y="8196559"/>
            <a:ext cx="1004859" cy="2056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640075" rIns="91425" bIns="45700" anchor="t" anchorCtr="0">
            <a:spAutoFit/>
          </a:bodyPr>
          <a:lstStyle/>
          <a:p>
            <a:pPr marL="0" marR="0" lvl="0" indent="0" algn="ctr" rtl="0">
              <a:lnSpc>
                <a:spcPct val="8695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5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2</a:t>
            </a:r>
            <a:endParaRPr sz="115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12" name="Google Shape;112;p6"/>
          <p:cNvSpPr txBox="1"/>
          <p:nvPr/>
        </p:nvSpPr>
        <p:spPr>
          <a:xfrm>
            <a:off x="13669327" y="5334233"/>
            <a:ext cx="1005000" cy="22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640075" rIns="91425" bIns="45700" anchor="t" anchorCtr="0">
            <a:spAutoFit/>
          </a:bodyPr>
          <a:lstStyle/>
          <a:p>
            <a:pPr marL="0" marR="0" lvl="0" indent="0" algn="ctr" rtl="0">
              <a:lnSpc>
                <a:spcPct val="8695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500">
                <a:solidFill>
                  <a:schemeClr val="accent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3</a:t>
            </a:r>
            <a:endParaRPr sz="11500">
              <a:solidFill>
                <a:schemeClr val="accent4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13" name="Google Shape;113;p6"/>
          <p:cNvSpPr txBox="1"/>
          <p:nvPr/>
        </p:nvSpPr>
        <p:spPr>
          <a:xfrm>
            <a:off x="1125623" y="5140594"/>
            <a:ext cx="731289" cy="2015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640075" rIns="91425" bIns="45700" anchor="t" anchorCtr="0">
            <a:spAutoFit/>
          </a:bodyPr>
          <a:lstStyle/>
          <a:p>
            <a:pPr marL="0" marR="0" lvl="0" indent="0" algn="ctr" rtl="0">
              <a:lnSpc>
                <a:spcPct val="8695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500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1</a:t>
            </a:r>
            <a:endParaRPr sz="11500">
              <a:solidFill>
                <a:schemeClr val="accen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14" name="Google Shape;114;p6"/>
          <p:cNvSpPr/>
          <p:nvPr/>
        </p:nvSpPr>
        <p:spPr>
          <a:xfrm>
            <a:off x="11211450" y="9396680"/>
            <a:ext cx="9479100" cy="12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Avoir le goût de la recherche documentaire et du débat, écrit ou oral. </a:t>
            </a:r>
            <a:endParaRPr sz="3200" b="1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"/>
          <p:cNvSpPr txBox="1"/>
          <p:nvPr/>
        </p:nvSpPr>
        <p:spPr>
          <a:xfrm>
            <a:off x="2739481" y="483967"/>
            <a:ext cx="19167427" cy="137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15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6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Les compétences travaillées dans la spécialité </a:t>
            </a:r>
            <a:endParaRPr sz="66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p7"/>
          <p:cNvSpPr/>
          <p:nvPr/>
        </p:nvSpPr>
        <p:spPr>
          <a:xfrm rot="2699999">
            <a:off x="19046894" y="6563592"/>
            <a:ext cx="3166946" cy="3166946"/>
          </a:xfrm>
          <a:prstGeom prst="diagStripe">
            <a:avLst>
              <a:gd name="adj" fmla="val 63445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2" name="Google Shape;122;p7"/>
          <p:cNvSpPr/>
          <p:nvPr/>
        </p:nvSpPr>
        <p:spPr>
          <a:xfrm rot="2699999">
            <a:off x="2214823" y="6563592"/>
            <a:ext cx="3166946" cy="3166946"/>
          </a:xfrm>
          <a:prstGeom prst="diagStripe">
            <a:avLst>
              <a:gd name="adj" fmla="val 63445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3" name="Google Shape;123;p7"/>
          <p:cNvSpPr/>
          <p:nvPr/>
        </p:nvSpPr>
        <p:spPr>
          <a:xfrm rot="2699999">
            <a:off x="10630859" y="6563592"/>
            <a:ext cx="3166946" cy="3166946"/>
          </a:xfrm>
          <a:prstGeom prst="diagStripe">
            <a:avLst>
              <a:gd name="adj" fmla="val 63445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4" name="Google Shape;124;p7"/>
          <p:cNvSpPr/>
          <p:nvPr/>
        </p:nvSpPr>
        <p:spPr>
          <a:xfrm rot="-8100001">
            <a:off x="6397335" y="5741000"/>
            <a:ext cx="3166946" cy="3166946"/>
          </a:xfrm>
          <a:prstGeom prst="diagStripe">
            <a:avLst>
              <a:gd name="adj" fmla="val 6344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5" name="Google Shape;125;p7"/>
          <p:cNvSpPr/>
          <p:nvPr/>
        </p:nvSpPr>
        <p:spPr>
          <a:xfrm rot="-8100001">
            <a:off x="14813370" y="5741000"/>
            <a:ext cx="3166946" cy="3166946"/>
          </a:xfrm>
          <a:prstGeom prst="diagStripe">
            <a:avLst>
              <a:gd name="adj" fmla="val 63445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26" name="Google Shape;126;p7"/>
          <p:cNvCxnSpPr/>
          <p:nvPr/>
        </p:nvCxnSpPr>
        <p:spPr>
          <a:xfrm rot="10800000">
            <a:off x="12188825" y="5308131"/>
            <a:ext cx="0" cy="1746115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miter lim="800000"/>
            <a:headEnd type="none" w="sm" len="sm"/>
            <a:tailEnd type="oval" w="lg" len="lg"/>
          </a:ln>
        </p:spPr>
      </p:cxnSp>
      <p:sp>
        <p:nvSpPr>
          <p:cNvPr id="127" name="Google Shape;127;p7"/>
          <p:cNvSpPr txBox="1"/>
          <p:nvPr/>
        </p:nvSpPr>
        <p:spPr>
          <a:xfrm>
            <a:off x="9007418" y="3900730"/>
            <a:ext cx="636281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Travailler de manière autonome</a:t>
            </a:r>
            <a:endParaRPr/>
          </a:p>
        </p:txBody>
      </p:sp>
      <p:cxnSp>
        <p:nvCxnSpPr>
          <p:cNvPr id="128" name="Google Shape;128;p7"/>
          <p:cNvCxnSpPr/>
          <p:nvPr/>
        </p:nvCxnSpPr>
        <p:spPr>
          <a:xfrm flipH="1">
            <a:off x="16413191" y="8535500"/>
            <a:ext cx="1" cy="1694819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miter lim="800000"/>
            <a:headEnd type="none" w="sm" len="sm"/>
            <a:tailEnd type="oval" w="lg" len="lg"/>
          </a:ln>
        </p:spPr>
      </p:cxnSp>
      <p:sp>
        <p:nvSpPr>
          <p:cNvPr id="129" name="Google Shape;129;p7"/>
          <p:cNvSpPr txBox="1"/>
          <p:nvPr/>
        </p:nvSpPr>
        <p:spPr>
          <a:xfrm>
            <a:off x="14579165" y="10669572"/>
            <a:ext cx="368637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S’exprimer à l’oral</a:t>
            </a:r>
            <a:endParaRPr sz="32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0" name="Google Shape;130;p7"/>
          <p:cNvCxnSpPr/>
          <p:nvPr/>
        </p:nvCxnSpPr>
        <p:spPr>
          <a:xfrm rot="10800000">
            <a:off x="20629757" y="5308131"/>
            <a:ext cx="0" cy="1746115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oval" w="lg" len="lg"/>
          </a:ln>
        </p:spPr>
      </p:cxnSp>
      <p:sp>
        <p:nvSpPr>
          <p:cNvPr id="131" name="Google Shape;131;p7"/>
          <p:cNvSpPr txBox="1"/>
          <p:nvPr/>
        </p:nvSpPr>
        <p:spPr>
          <a:xfrm>
            <a:off x="17446966" y="2487101"/>
            <a:ext cx="6003316" cy="1754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Développer le travail personnel par l’engagement dans des projets </a:t>
            </a:r>
            <a:endParaRPr sz="32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" name="Google Shape;132;p7"/>
          <p:cNvSpPr txBox="1"/>
          <p:nvPr/>
        </p:nvSpPr>
        <p:spPr>
          <a:xfrm>
            <a:off x="15370225" y="4547050"/>
            <a:ext cx="8849400" cy="13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7475" tIns="108725" rIns="217475" bIns="108725" anchor="t" anchorCtr="0">
            <a:spAutoFit/>
          </a:bodyPr>
          <a:lstStyle/>
          <a:p>
            <a:pPr marL="0" marR="0" lvl="0" indent="0" algn="ctr" rtl="0">
              <a:lnSpc>
                <a:spcPct val="153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fr-FR" sz="280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dossiers – fiches de lectures – </a:t>
            </a:r>
            <a:endParaRPr sz="2800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ctr" rtl="0">
              <a:lnSpc>
                <a:spcPct val="15357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fr-FR" sz="280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tâches complexes individuelles ou collectives</a:t>
            </a:r>
            <a:endParaRPr sz="27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cxnSp>
        <p:nvCxnSpPr>
          <p:cNvPr id="133" name="Google Shape;133;p7"/>
          <p:cNvCxnSpPr/>
          <p:nvPr/>
        </p:nvCxnSpPr>
        <p:spPr>
          <a:xfrm rot="10800000">
            <a:off x="3813718" y="5308131"/>
            <a:ext cx="0" cy="1746115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oval" w="lg" len="lg"/>
          </a:ln>
        </p:spPr>
      </p:cxnSp>
      <p:sp>
        <p:nvSpPr>
          <p:cNvPr id="134" name="Google Shape;134;p7"/>
          <p:cNvSpPr txBox="1"/>
          <p:nvPr/>
        </p:nvSpPr>
        <p:spPr>
          <a:xfrm>
            <a:off x="3728612" y="3071214"/>
            <a:ext cx="18466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5" name="Google Shape;135;p7"/>
          <p:cNvCxnSpPr/>
          <p:nvPr/>
        </p:nvCxnSpPr>
        <p:spPr>
          <a:xfrm flipH="1">
            <a:off x="8037697" y="8535500"/>
            <a:ext cx="1" cy="1694819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oval" w="lg" len="lg"/>
          </a:ln>
        </p:spPr>
      </p:cxnSp>
      <p:sp>
        <p:nvSpPr>
          <p:cNvPr id="136" name="Google Shape;136;p7"/>
          <p:cNvSpPr txBox="1"/>
          <p:nvPr/>
        </p:nvSpPr>
        <p:spPr>
          <a:xfrm>
            <a:off x="5122625" y="10438739"/>
            <a:ext cx="5830145" cy="1754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documenter et conserver la trace écrite des recherches de façon efficace</a:t>
            </a:r>
            <a:endParaRPr sz="32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7" name="Google Shape;137;p7"/>
          <p:cNvSpPr/>
          <p:nvPr/>
        </p:nvSpPr>
        <p:spPr>
          <a:xfrm>
            <a:off x="1122661" y="3191142"/>
            <a:ext cx="5382114" cy="1754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Analyser, interroger, adopter une démarche réflexive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f6451b7c70_0_41"/>
          <p:cNvSpPr txBox="1"/>
          <p:nvPr/>
        </p:nvSpPr>
        <p:spPr>
          <a:xfrm>
            <a:off x="7761775" y="1967025"/>
            <a:ext cx="8399700" cy="10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900" b="1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Aptitudes requise</a:t>
            </a:r>
            <a:r>
              <a:rPr lang="fr-FR" sz="5400" b="1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endParaRPr sz="5400" b="1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" name="Google Shape;144;g1f6451b7c70_0_41"/>
          <p:cNvSpPr txBox="1"/>
          <p:nvPr/>
        </p:nvSpPr>
        <p:spPr>
          <a:xfrm>
            <a:off x="1104425" y="3059925"/>
            <a:ext cx="22168800" cy="97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500" b="1">
                <a:latin typeface="Montserrat"/>
                <a:ea typeface="Montserrat"/>
                <a:cs typeface="Montserrat"/>
                <a:sym typeface="Montserrat"/>
              </a:rPr>
              <a:t>Grosse capacité de travail</a:t>
            </a:r>
            <a:r>
              <a:rPr lang="fr-FR" sz="5500">
                <a:latin typeface="Montserrat Light"/>
                <a:ea typeface="Montserrat Light"/>
                <a:cs typeface="Montserrat Light"/>
                <a:sym typeface="Montserrat Light"/>
              </a:rPr>
              <a:t>: travail en classe autonome, travail de groupe, travail personnel régulier et approfondi</a:t>
            </a:r>
            <a:endParaRPr sz="55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500" b="1">
                <a:latin typeface="Montserrat"/>
                <a:ea typeface="Montserrat"/>
                <a:cs typeface="Montserrat"/>
                <a:sym typeface="Montserrat"/>
              </a:rPr>
              <a:t>De la rigueur</a:t>
            </a:r>
            <a:endParaRPr sz="55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500" b="1">
                <a:latin typeface="Montserrat"/>
                <a:ea typeface="Montserrat"/>
                <a:cs typeface="Montserrat"/>
                <a:sym typeface="Montserrat"/>
              </a:rPr>
              <a:t>De l’organisation</a:t>
            </a:r>
            <a:r>
              <a:rPr lang="fr-FR" sz="5500">
                <a:latin typeface="Montserrat Light"/>
                <a:ea typeface="Montserrat Light"/>
                <a:cs typeface="Montserrat Light"/>
                <a:sym typeface="Montserrat Light"/>
              </a:rPr>
              <a:t> ((cours long et dense)</a:t>
            </a:r>
            <a:endParaRPr sz="55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500" b="1">
                <a:latin typeface="Montserrat"/>
                <a:ea typeface="Montserrat"/>
                <a:cs typeface="Montserrat"/>
                <a:sym typeface="Montserrat"/>
              </a:rPr>
              <a:t>Etre capable de faire du lien </a:t>
            </a:r>
            <a:r>
              <a:rPr lang="fr-FR" sz="5500">
                <a:latin typeface="Montserrat Light"/>
                <a:ea typeface="Montserrat Light"/>
                <a:cs typeface="Montserrat Light"/>
                <a:sym typeface="Montserrat Light"/>
              </a:rPr>
              <a:t>entre les thèmes ainsi qu’avec les autres disciplines (HG tronc commun par exemple, philosophie, littérature…)</a:t>
            </a:r>
            <a:endParaRPr sz="55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500" b="1">
                <a:latin typeface="Montserrat"/>
                <a:ea typeface="Montserrat"/>
                <a:cs typeface="Montserrat"/>
                <a:sym typeface="Montserrat"/>
              </a:rPr>
              <a:t>Curiosité, aimer approfondir, ne pas se contenter du minimum</a:t>
            </a:r>
            <a:endParaRPr sz="55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500" b="1">
                <a:latin typeface="Montserrat"/>
                <a:ea typeface="Montserrat"/>
                <a:cs typeface="Montserrat"/>
                <a:sym typeface="Montserrat"/>
              </a:rPr>
              <a:t>S’interesser à l’actualité</a:t>
            </a:r>
            <a:endParaRPr sz="55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500" b="1">
                <a:latin typeface="Montserrat"/>
                <a:ea typeface="Montserrat"/>
                <a:cs typeface="Montserrat"/>
                <a:sym typeface="Montserrat"/>
              </a:rPr>
              <a:t>De bonnes compétences rédactionnelles</a:t>
            </a:r>
            <a:endParaRPr sz="55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"/>
          <p:cNvSpPr/>
          <p:nvPr/>
        </p:nvSpPr>
        <p:spPr>
          <a:xfrm rot="5400000">
            <a:off x="16840200" y="4951753"/>
            <a:ext cx="2503486" cy="931061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accent1"/>
          </a:solidFill>
          <a:ln w="12700" cap="flat" cmpd="sng">
            <a:solidFill>
              <a:srgbClr val="0A5D9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8"/>
          <p:cNvSpPr txBox="1"/>
          <p:nvPr/>
        </p:nvSpPr>
        <p:spPr>
          <a:xfrm>
            <a:off x="670545" y="4469545"/>
            <a:ext cx="7870824" cy="2989787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spcFirstLastPara="1" wrap="square" lIns="217650" tIns="108825" rIns="217650" bIns="1088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Approche géographique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 un territoire donné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Ex :  les lieux de la puissance aujourd’hui. </a:t>
            </a:r>
            <a:endParaRPr sz="3600" b="1" i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8"/>
          <p:cNvSpPr txBox="1"/>
          <p:nvPr/>
        </p:nvSpPr>
        <p:spPr>
          <a:xfrm>
            <a:off x="17372050" y="3511084"/>
            <a:ext cx="5759140" cy="2435789"/>
          </a:xfrm>
          <a:prstGeom prst="rect">
            <a:avLst/>
          </a:prstGeom>
          <a:solidFill>
            <a:srgbClr val="E3F8C2"/>
          </a:solidFill>
          <a:ln>
            <a:noFill/>
          </a:ln>
        </p:spPr>
        <p:txBody>
          <a:bodyPr spcFirstLastPara="1" wrap="square" lIns="217650" tIns="108825" rIns="217650" bIns="1088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Enjeux économiques et culturels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Ex : la puissance des géants du numérique</a:t>
            </a:r>
            <a:endParaRPr sz="3600" b="1" i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8"/>
          <p:cNvSpPr txBox="1"/>
          <p:nvPr/>
        </p:nvSpPr>
        <p:spPr>
          <a:xfrm>
            <a:off x="17372050" y="1519394"/>
            <a:ext cx="5375197" cy="1327793"/>
          </a:xfrm>
          <a:prstGeom prst="rect">
            <a:avLst/>
          </a:prstGeom>
          <a:solidFill>
            <a:srgbClr val="E3F8C2"/>
          </a:solidFill>
          <a:ln>
            <a:noFill/>
          </a:ln>
        </p:spPr>
        <p:txBody>
          <a:bodyPr spcFirstLastPara="1" wrap="square" lIns="217650" tIns="108825" rIns="217650" bIns="1088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Enjeux politiques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Ex : la puissance militaire</a:t>
            </a:r>
            <a:endParaRPr sz="3600" b="1" i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8"/>
          <p:cNvSpPr txBox="1"/>
          <p:nvPr/>
        </p:nvSpPr>
        <p:spPr>
          <a:xfrm>
            <a:off x="17372050" y="6298638"/>
            <a:ext cx="5375197" cy="1881791"/>
          </a:xfrm>
          <a:prstGeom prst="rect">
            <a:avLst/>
          </a:prstGeom>
          <a:solidFill>
            <a:srgbClr val="E3F8C2"/>
          </a:solidFill>
          <a:ln>
            <a:noFill/>
          </a:ln>
        </p:spPr>
        <p:txBody>
          <a:bodyPr spcFirstLastPara="1" wrap="square" lIns="217650" tIns="108825" rIns="217650" bIns="1088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Enjeux stratégiques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Ex : les zones d’influence des USA dans le monde</a:t>
            </a:r>
            <a:endParaRPr sz="3600" b="1" i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8"/>
          <p:cNvSpPr txBox="1"/>
          <p:nvPr/>
        </p:nvSpPr>
        <p:spPr>
          <a:xfrm>
            <a:off x="670545" y="521297"/>
            <a:ext cx="7486882" cy="2989787"/>
          </a:xfrm>
          <a:prstGeom prst="rect">
            <a:avLst/>
          </a:prstGeom>
          <a:solidFill>
            <a:srgbClr val="9DD6FB"/>
          </a:solidFill>
          <a:ln>
            <a:noFill/>
          </a:ln>
        </p:spPr>
        <p:txBody>
          <a:bodyPr spcFirstLastPara="1" wrap="square" lIns="217650" tIns="108825" rIns="217650" bIns="1088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Approche historique de la notion.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Ex : l’empire ottoman et la puissance – La Russie en quête de puissance depuis 1991.</a:t>
            </a:r>
            <a:endParaRPr/>
          </a:p>
        </p:txBody>
      </p:sp>
      <p:sp>
        <p:nvSpPr>
          <p:cNvPr id="155" name="Google Shape;155;p8"/>
          <p:cNvSpPr txBox="1"/>
          <p:nvPr/>
        </p:nvSpPr>
        <p:spPr>
          <a:xfrm>
            <a:off x="9881354" y="3362606"/>
            <a:ext cx="5951111" cy="1697125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17650" tIns="108825" rIns="217650" bIns="1088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 d’étude n°2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800" b="1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La puissance</a:t>
            </a:r>
            <a:endParaRPr sz="4800" b="1" i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8"/>
          <p:cNvSpPr txBox="1"/>
          <p:nvPr/>
        </p:nvSpPr>
        <p:spPr>
          <a:xfrm>
            <a:off x="13436637" y="8355314"/>
            <a:ext cx="8638710" cy="1327793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17650" tIns="108825" rIns="217650" bIns="1088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Prendre du recul en croisant  différentes grilles d’analyse. </a:t>
            </a:r>
            <a:endParaRPr sz="3600" b="1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8"/>
          <p:cNvSpPr txBox="1"/>
          <p:nvPr/>
        </p:nvSpPr>
        <p:spPr>
          <a:xfrm>
            <a:off x="7389541" y="11412796"/>
            <a:ext cx="9982509" cy="123546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217650" tIns="108825" rIns="217650" bIns="1088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6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Approfondir ses analyses</a:t>
            </a:r>
            <a:r>
              <a:rPr lang="fr-FR" sz="36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600" b="1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8"/>
          <p:cNvSpPr/>
          <p:nvPr/>
        </p:nvSpPr>
        <p:spPr>
          <a:xfrm rot="5400000">
            <a:off x="4698011" y="4711787"/>
            <a:ext cx="2503484" cy="9790539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accent1"/>
          </a:solidFill>
          <a:ln w="12700" cap="flat" cmpd="sng">
            <a:solidFill>
              <a:srgbClr val="0A5D9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8"/>
          <p:cNvSpPr txBox="1"/>
          <p:nvPr/>
        </p:nvSpPr>
        <p:spPr>
          <a:xfrm>
            <a:off x="1525811" y="8355314"/>
            <a:ext cx="8638710" cy="1327793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17650" tIns="108825" rIns="217650" bIns="1088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Prendre du recul en étudiant le temps long et en changeant d’échelle. </a:t>
            </a:r>
            <a:endParaRPr sz="3600" b="1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8"/>
          <p:cNvSpPr/>
          <p:nvPr/>
        </p:nvSpPr>
        <p:spPr>
          <a:xfrm>
            <a:off x="8541369" y="2335119"/>
            <a:ext cx="1195755" cy="1024136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12700" cap="flat" cmpd="sng">
            <a:solidFill>
              <a:srgbClr val="0A5D9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8"/>
          <p:cNvSpPr/>
          <p:nvPr/>
        </p:nvSpPr>
        <p:spPr>
          <a:xfrm rot="9089369">
            <a:off x="16004381" y="2046332"/>
            <a:ext cx="1195755" cy="1024136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12700" cap="flat" cmpd="sng">
            <a:solidFill>
              <a:srgbClr val="0A5D9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8"/>
          <p:cNvSpPr/>
          <p:nvPr/>
        </p:nvSpPr>
        <p:spPr>
          <a:xfrm rot="-9006826">
            <a:off x="15517755" y="5786571"/>
            <a:ext cx="1195755" cy="1024136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12700" cap="flat" cmpd="sng">
            <a:solidFill>
              <a:srgbClr val="0A5D9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8"/>
          <p:cNvSpPr/>
          <p:nvPr/>
        </p:nvSpPr>
        <p:spPr>
          <a:xfrm rot="-1610319">
            <a:off x="8846169" y="5274502"/>
            <a:ext cx="1195755" cy="1024136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12700" cap="flat" cmpd="sng">
            <a:solidFill>
              <a:srgbClr val="0A5D9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8"/>
          <p:cNvSpPr/>
          <p:nvPr/>
        </p:nvSpPr>
        <p:spPr>
          <a:xfrm rot="-10304545">
            <a:off x="15893506" y="4401382"/>
            <a:ext cx="1015840" cy="923330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12700" cap="flat" cmpd="sng">
            <a:solidFill>
              <a:srgbClr val="0A5D9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Pitch Deck Light">
      <a:dk1>
        <a:srgbClr val="737572"/>
      </a:dk1>
      <a:lt1>
        <a:srgbClr val="FFFFFF"/>
      </a:lt1>
      <a:dk2>
        <a:srgbClr val="445469"/>
      </a:dk2>
      <a:lt2>
        <a:srgbClr val="FFFFFF"/>
      </a:lt2>
      <a:accent1>
        <a:srgbClr val="0E80C9"/>
      </a:accent1>
      <a:accent2>
        <a:srgbClr val="119CF4"/>
      </a:accent2>
      <a:accent3>
        <a:srgbClr val="445469"/>
      </a:accent3>
      <a:accent4>
        <a:srgbClr val="8AC153"/>
      </a:accent4>
      <a:accent5>
        <a:srgbClr val="BAEF69"/>
      </a:accent5>
      <a:accent6>
        <a:srgbClr val="A9A8AB"/>
      </a:accent6>
      <a:hlink>
        <a:srgbClr val="0E80C9"/>
      </a:hlink>
      <a:folHlink>
        <a:srgbClr val="0EA3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877</Words>
  <Application>Microsoft Office PowerPoint</Application>
  <PresentationFormat>Personnalisé</PresentationFormat>
  <Paragraphs>141</Paragraphs>
  <Slides>17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6" baseType="lpstr">
      <vt:lpstr>Montserrat ExtraLight</vt:lpstr>
      <vt:lpstr>Open Sans</vt:lpstr>
      <vt:lpstr>Calibri</vt:lpstr>
      <vt:lpstr>Lato Light</vt:lpstr>
      <vt:lpstr>Montserrat Light</vt:lpstr>
      <vt:lpstr>Montserrat</vt:lpstr>
      <vt:lpstr>Arial</vt:lpstr>
      <vt:lpstr>Open Sans Light</vt:lpstr>
      <vt:lpstr>Default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Des exemples d’activités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CDI</cp:lastModifiedBy>
  <cp:revision>1</cp:revision>
  <dcterms:created xsi:type="dcterms:W3CDTF">2014-11-12T21:47:38Z</dcterms:created>
  <dcterms:modified xsi:type="dcterms:W3CDTF">2023-01-23T09:26:35Z</dcterms:modified>
</cp:coreProperties>
</file>